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4"/>
  </p:notesMasterIdLst>
  <p:handoutMasterIdLst>
    <p:handoutMasterId r:id="rId45"/>
  </p:handoutMasterIdLst>
  <p:sldIdLst>
    <p:sldId id="256" r:id="rId6"/>
    <p:sldId id="275" r:id="rId7"/>
    <p:sldId id="273" r:id="rId8"/>
    <p:sldId id="289" r:id="rId9"/>
    <p:sldId id="313" r:id="rId10"/>
    <p:sldId id="278" r:id="rId11"/>
    <p:sldId id="292" r:id="rId12"/>
    <p:sldId id="294" r:id="rId13"/>
    <p:sldId id="293" r:id="rId14"/>
    <p:sldId id="314" r:id="rId15"/>
    <p:sldId id="291" r:id="rId16"/>
    <p:sldId id="296" r:id="rId17"/>
    <p:sldId id="315" r:id="rId18"/>
    <p:sldId id="295" r:id="rId19"/>
    <p:sldId id="316" r:id="rId20"/>
    <p:sldId id="276" r:id="rId21"/>
    <p:sldId id="297" r:id="rId22"/>
    <p:sldId id="298" r:id="rId23"/>
    <p:sldId id="299" r:id="rId24"/>
    <p:sldId id="300" r:id="rId25"/>
    <p:sldId id="301" r:id="rId26"/>
    <p:sldId id="302" r:id="rId27"/>
    <p:sldId id="303" r:id="rId28"/>
    <p:sldId id="304" r:id="rId29"/>
    <p:sldId id="305" r:id="rId30"/>
    <p:sldId id="306" r:id="rId31"/>
    <p:sldId id="312" r:id="rId32"/>
    <p:sldId id="307" r:id="rId33"/>
    <p:sldId id="308" r:id="rId34"/>
    <p:sldId id="311" r:id="rId35"/>
    <p:sldId id="310" r:id="rId36"/>
    <p:sldId id="309" r:id="rId37"/>
    <p:sldId id="317" r:id="rId38"/>
    <p:sldId id="286" r:id="rId39"/>
    <p:sldId id="318" r:id="rId40"/>
    <p:sldId id="288" r:id="rId41"/>
    <p:sldId id="274" r:id="rId42"/>
    <p:sldId id="272" r:id="rId43"/>
  </p:sldIdLst>
  <p:sldSz cx="9144000" cy="6858000" type="screen4x3"/>
  <p:notesSz cx="6858000" cy="9144000"/>
  <p:defaultTextStyle>
    <a:defPPr>
      <a:defRPr lang="en-AU"/>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Taylor" initials="GT" lastIdx="14" clrIdx="0">
    <p:extLst>
      <p:ext uri="{19B8F6BF-5375-455C-9EA6-DF929625EA0E}">
        <p15:presenceInfo xmlns:p15="http://schemas.microsoft.com/office/powerpoint/2012/main" userId="3116cecbfb52aa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96" y="60"/>
      </p:cViewPr>
      <p:guideLst>
        <p:guide orient="horz" pos="2160"/>
        <p:guide pos="2880"/>
      </p:guideLst>
    </p:cSldViewPr>
  </p:slideViewPr>
  <p:notesTextViewPr>
    <p:cViewPr>
      <p:scale>
        <a:sx n="100" d="100"/>
        <a:sy n="100" d="100"/>
      </p:scale>
      <p:origin x="0" y="0"/>
    </p:cViewPr>
  </p:notesTextViewPr>
  <p:notesViewPr>
    <p:cSldViewPr>
      <p:cViewPr varScale="1">
        <p:scale>
          <a:sx n="134" d="100"/>
          <a:sy n="134" d="100"/>
        </p:scale>
        <p:origin x="-432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5-11T11:44:52.787" idx="3">
    <p:pos x="172" y="78"/>
    <p:text>Model performance measurement..........1.       Partition the upper triangle into 8 subsets.
2.       Fit the model on the basis of a selection of 7 of them.
3.       Calculate the goodness-of-fit statistic [(A-F)^2/F] for the model.
4.       Repeat 2 and 3 for multiple selections (we used 1000) of 7 subsets.
5.       Average goodness-of-fit statistics across training subsets.
6.       Select tuning parameter............In addition, we produce a 9th model which is fit on the whole training data.
a.       The “trainerror” (cyan line) is the error on the upper triangle for the 9th model as model number increases (lambda decreases)
b.      The “CV error” (yellow) is the error on the 8 folds
c.       The test error is the (unobservable in practice) error on the lower half of the rectangle of the 9th model
d.      The AIC is uses the 9th model</p:text>
    <p:extLst mod="1">
      <p:ext uri="{C676402C-5697-4E1C-873F-D02D1690AC5C}">
        <p15:threadingInfo xmlns:p15="http://schemas.microsoft.com/office/powerpoint/2012/main" timeZoneBias="-6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5-13T12:19:42.396" idx="6">
    <p:pos x="4860" y="2709"/>
    <p:text>e.g. (1) model corresponding to min CV + 1 s.e.  (2) more punitive IC such as BIC</p:text>
    <p:extLst>
      <p:ext uri="{C676402C-5697-4E1C-873F-D02D1690AC5C}">
        <p15:threadingInfo xmlns:p15="http://schemas.microsoft.com/office/powerpoint/2012/main" timeZoneBias="-6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5-13T14:10:51.458" idx="7">
    <p:pos x="1503" y="963"/>
    <p:text>Note the negative slope on the right.  This occurs because the negative AQ effect outweighs the positive CQ effect.</p:text>
    <p:extLst mod="1">
      <p:ext uri="{C676402C-5697-4E1C-873F-D02D1690AC5C}">
        <p15:threadingInfo xmlns:p15="http://schemas.microsoft.com/office/powerpoint/2012/main" timeZoneBias="-6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6-13T20:27:46.055" idx="13">
    <p:pos x="10" y="10"/>
    <p:text>Box represents inter-quartile range.  Horizontal bar within box represents median.  Whiskers at max[min(L),Q1-1.5*IQR], and min[max(L),Q3+1.5*IQR], where L denotes the loss reserve values simulated.</p:text>
    <p:extLst>
      <p:ext uri="{C676402C-5697-4E1C-873F-D02D1690AC5C}">
        <p15:threadingInfo xmlns:p15="http://schemas.microsoft.com/office/powerpoint/2012/main" timeZoneBias="-120"/>
      </p:ext>
    </p:extLst>
  </p:cm>
  <p:cm authorId="1" dt="2016-06-13T20:36:25.328" idx="14">
    <p:pos x="146" y="146"/>
    <p:text>"Actual" derived from the full (9th) simulated data set.  Same for data set 1.</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5-17T13:38:05.897" idx="12">
    <p:pos x="5738" y="638"/>
    <p:text>Change in definition.  "Underlyng" is true mean (no noise).  "Actual" is now true mean plus process error.</p:text>
    <p:extLst mod="1">
      <p:ext uri="{C676402C-5697-4E1C-873F-D02D1690AC5C}">
        <p15:threadingInfo xmlns:p15="http://schemas.microsoft.com/office/powerpoint/2012/main" timeZoneBias="-6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86F48C4-BF76-44A2-B6D1-741D2D936B12}" type="datetime1">
              <a:rPr lang="en-AU" altLang="en-US"/>
              <a:pPr/>
              <a:t>13/06/2016</a:t>
            </a:fld>
            <a:endParaRPr lang="en-AU"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E998CCD-17BE-485B-909C-78C9ADABCB12}" type="slidenum">
              <a:rPr lang="en-AU" altLang="en-US"/>
              <a:pPr/>
              <a:t>‹#›</a:t>
            </a:fld>
            <a:endParaRPr lang="en-AU" altLang="en-US"/>
          </a:p>
        </p:txBody>
      </p:sp>
    </p:spTree>
    <p:extLst>
      <p:ext uri="{BB962C8B-B14F-4D97-AF65-F5344CB8AC3E}">
        <p14:creationId xmlns:p14="http://schemas.microsoft.com/office/powerpoint/2010/main" val="2258049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53734C6C-E21F-46B0-A666-BDE80B1E4043}" type="datetime1">
              <a:rPr lang="en-AU" altLang="en-US"/>
              <a:pPr/>
              <a:t>13/06/2016</a:t>
            </a:fld>
            <a:endParaRPr lang="en-AU"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4B2E2BB-3DB5-4FB7-A1FB-08CAAE65764F}" type="slidenum">
              <a:rPr lang="en-AU" altLang="en-US"/>
              <a:pPr/>
              <a:t>‹#›</a:t>
            </a:fld>
            <a:endParaRPr lang="en-AU" altLang="en-US"/>
          </a:p>
        </p:txBody>
      </p:sp>
    </p:spTree>
    <p:extLst>
      <p:ext uri="{BB962C8B-B14F-4D97-AF65-F5344CB8AC3E}">
        <p14:creationId xmlns:p14="http://schemas.microsoft.com/office/powerpoint/2010/main" val="2652285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60"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60" charset="-128"/>
        <a:cs typeface="ヒラギノ角ゴ Pro W3" charset="-128"/>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60" charset="-128"/>
        <a:cs typeface="ヒラギノ角ゴ Pro W3"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aylorfry.com.au/"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aylorfry.com.au/"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1741488" y="609600"/>
            <a:ext cx="5688012" cy="838200"/>
          </a:xfrm>
          <a:prstGeom prst="rect">
            <a:avLst/>
          </a:prstGeom>
        </p:spPr>
        <p:txBody>
          <a:bodyPr/>
          <a:lstStyle>
            <a:lvl1pPr>
              <a:buNone/>
              <a:defRPr sz="2000" baseline="0">
                <a:latin typeface="Arial"/>
                <a:cs typeface="Arial"/>
              </a:defRPr>
            </a:lvl1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9972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92088"/>
          </a:xfrm>
          <a:prstGeom prst="rect">
            <a:avLst/>
          </a:prstGeom>
        </p:spPr>
        <p:txBody>
          <a:bodyPr/>
          <a:lstStyle>
            <a:lvl1pPr algn="l">
              <a:defRPr sz="3000" b="1" baseline="0">
                <a:solidFill>
                  <a:schemeClr val="accent1"/>
                </a:solidFill>
                <a:latin typeface="+mj-lt"/>
                <a:cs typeface="Microsoft Sans Serif" pitchFamily="34" charset="0"/>
              </a:defRPr>
            </a:lvl1pPr>
          </a:lstStyle>
          <a:p>
            <a:r>
              <a:rPr lang="en-US" dirty="0" smtClean="0"/>
              <a:t>Click to edit Master title style</a:t>
            </a:r>
            <a:endParaRPr lang="en-AU" dirty="0"/>
          </a:p>
        </p:txBody>
      </p:sp>
      <p:sp>
        <p:nvSpPr>
          <p:cNvPr id="3" name="Content Placeholder 2"/>
          <p:cNvSpPr>
            <a:spLocks noGrp="1"/>
          </p:cNvSpPr>
          <p:nvPr>
            <p:ph idx="1" hasCustomPrompt="1"/>
          </p:nvPr>
        </p:nvSpPr>
        <p:spPr>
          <a:xfrm>
            <a:off x="457200" y="1484784"/>
            <a:ext cx="8229600" cy="4320480"/>
          </a:xfrm>
          <a:prstGeom prst="rect">
            <a:avLst/>
          </a:prstGeom>
        </p:spPr>
        <p:txBody>
          <a:bodyPr/>
          <a:lstStyle>
            <a:lvl1pPr>
              <a:buFont typeface="Arial" panose="020B0604020202020204" pitchFamily="34" charset="0"/>
              <a:buChar char="•"/>
              <a:defRPr sz="2800" baseline="0">
                <a:latin typeface="+mj-lt"/>
                <a:cs typeface="Microsoft Sans Serif" pitchFamily="34" charset="0"/>
              </a:defRPr>
            </a:lvl1pPr>
            <a:lvl2pPr>
              <a:defRPr/>
            </a:lvl2pPr>
            <a:lvl3pPr>
              <a:defRPr/>
            </a:lvl3pPr>
            <a:lvl4pPr>
              <a:defRPr baseline="0"/>
            </a:lvl4pPr>
          </a:lstStyle>
          <a:p>
            <a:pPr lvl="0"/>
            <a:r>
              <a:rPr lang="en-US" dirty="0" smtClean="0"/>
              <a:t>First line</a:t>
            </a:r>
          </a:p>
          <a:p>
            <a:pPr lvl="1"/>
            <a:r>
              <a:rPr lang="en-US" dirty="0" smtClean="0"/>
              <a:t>Second line</a:t>
            </a:r>
          </a:p>
          <a:p>
            <a:pPr lvl="2"/>
            <a:r>
              <a:rPr lang="en-US" dirty="0" smtClean="0"/>
              <a:t>Third line</a:t>
            </a:r>
          </a:p>
          <a:p>
            <a:pPr lvl="3"/>
            <a:r>
              <a:rPr lang="en-US" dirty="0" smtClean="0"/>
              <a:t>Fourth line</a:t>
            </a:r>
          </a:p>
        </p:txBody>
      </p:sp>
      <p:sp>
        <p:nvSpPr>
          <p:cNvPr id="4" name="TextBox 3"/>
          <p:cNvSpPr txBox="1"/>
          <p:nvPr userDrawn="1"/>
        </p:nvSpPr>
        <p:spPr>
          <a:xfrm>
            <a:off x="0" y="6381328"/>
            <a:ext cx="683568" cy="369332"/>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fld id="{C76FC873-E874-47F1-8EDA-92409D97A519}" type="slidenum">
              <a:rPr kumimoji="0" lang="en-AU" sz="1800" b="1" i="0" u="none" strike="noStrike" kern="1200" cap="none" spc="0" normalizeH="0" baseline="0" noProof="0" smtClean="0">
                <a:ln>
                  <a:noFill/>
                </a:ln>
                <a:solidFill>
                  <a:schemeClr val="tx1"/>
                </a:solidFill>
                <a:effectLst/>
                <a:uLnTx/>
                <a:uFillTx/>
                <a:latin typeface="Sommet bold"/>
                <a:ea typeface="+mn-ea"/>
                <a:cs typeface="+mn-cs"/>
              </a:rPr>
              <a:t>‹#›</a:t>
            </a:fld>
            <a:endParaRPr kumimoji="0" lang="en-AU" sz="1800" b="1" i="0" u="none" strike="noStrike" kern="1200" cap="none" spc="0" normalizeH="0" baseline="0" noProof="0" dirty="0" smtClean="0">
              <a:ln>
                <a:noFill/>
              </a:ln>
              <a:solidFill>
                <a:schemeClr val="tx1"/>
              </a:solidFill>
              <a:effectLst/>
              <a:uLnTx/>
              <a:uFillTx/>
              <a:latin typeface="Sommet bold"/>
              <a:ea typeface="+mn-ea"/>
              <a:cs typeface="+mn-cs"/>
            </a:endParaRPr>
          </a:p>
        </p:txBody>
      </p:sp>
      <p:pic>
        <p:nvPicPr>
          <p:cNvPr id="5" name="Picture 4" descr="Taylor Fry">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552" y="6350272"/>
            <a:ext cx="1656184" cy="463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8775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687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95325"/>
            <a:ext cx="4038600" cy="4309939"/>
          </a:xfrm>
          <a:prstGeom prst="rect">
            <a:avLst/>
          </a:prstGeom>
        </p:spPr>
        <p:txBody>
          <a:bodyPr/>
          <a:lstStyle>
            <a:lvl1pPr>
              <a:defRPr sz="2000">
                <a:latin typeface="+mj-lt"/>
                <a:cs typeface="Microsoft Sans Serif" pitchFamily="34" charset="0"/>
              </a:defRPr>
            </a:lvl1pPr>
            <a:lvl2pPr>
              <a:defRPr sz="1800">
                <a:latin typeface="+mj-lt"/>
                <a:cs typeface="Microsoft Sans Serif" pitchFamily="34" charset="0"/>
              </a:defRPr>
            </a:lvl2pPr>
            <a:lvl3pPr>
              <a:defRPr sz="1600">
                <a:latin typeface="+mj-lt"/>
                <a:cs typeface="Microsoft Sans Serif" pitchFamily="34" charset="0"/>
              </a:defRPr>
            </a:lvl3pPr>
            <a:lvl4pPr>
              <a:defRPr sz="1400">
                <a:latin typeface="+mj-lt"/>
                <a:cs typeface="Microsoft Sans Serif" pitchFamily="34" charset="0"/>
              </a:defRPr>
            </a:lvl4pPr>
            <a:lvl5pPr>
              <a:defRPr sz="1400">
                <a:latin typeface="+mj-lt"/>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484784"/>
            <a:ext cx="4038600" cy="4320480"/>
          </a:xfrm>
          <a:prstGeom prst="rect">
            <a:avLst/>
          </a:prstGeom>
        </p:spPr>
        <p:txBody>
          <a:bodyPr/>
          <a:lstStyle>
            <a:lvl1pPr>
              <a:defRPr sz="2000">
                <a:latin typeface="+mj-lt"/>
                <a:cs typeface="Microsoft Sans Serif" pitchFamily="34" charset="0"/>
              </a:defRPr>
            </a:lvl1pPr>
            <a:lvl2pPr>
              <a:defRPr sz="1800">
                <a:latin typeface="+mj-lt"/>
                <a:cs typeface="Microsoft Sans Serif" pitchFamily="34" charset="0"/>
              </a:defRPr>
            </a:lvl2pPr>
            <a:lvl3pPr>
              <a:defRPr sz="1600">
                <a:latin typeface="+mj-lt"/>
                <a:cs typeface="Microsoft Sans Serif" pitchFamily="34" charset="0"/>
              </a:defRPr>
            </a:lvl3pPr>
            <a:lvl4pPr>
              <a:defRPr sz="1400">
                <a:latin typeface="+mj-lt"/>
                <a:cs typeface="Microsoft Sans Serif" pitchFamily="34" charset="0"/>
              </a:defRPr>
            </a:lvl4pPr>
            <a:lvl5pPr>
              <a:defRPr sz="1400">
                <a:latin typeface="+mj-lt"/>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itle 1"/>
          <p:cNvSpPr>
            <a:spLocks noGrp="1"/>
          </p:cNvSpPr>
          <p:nvPr>
            <p:ph type="title"/>
          </p:nvPr>
        </p:nvSpPr>
        <p:spPr>
          <a:xfrm>
            <a:off x="457200" y="476672"/>
            <a:ext cx="8229600" cy="792088"/>
          </a:xfrm>
          <a:prstGeom prst="rect">
            <a:avLst/>
          </a:prstGeom>
        </p:spPr>
        <p:txBody>
          <a:bodyPr/>
          <a:lstStyle>
            <a:lvl1pPr algn="l">
              <a:defRPr sz="3000" baseline="0">
                <a:latin typeface="+mj-lt"/>
                <a:cs typeface="Microsoft Sans Serif" pitchFamily="34" charset="0"/>
              </a:defRPr>
            </a:lvl1pPr>
          </a:lstStyle>
          <a:p>
            <a:r>
              <a:rPr lang="en-US" smtClean="0"/>
              <a:t>Click to edit Master title style</a:t>
            </a:r>
            <a:endParaRPr lang="en-AU" dirty="0"/>
          </a:p>
        </p:txBody>
      </p:sp>
    </p:spTree>
    <p:extLst>
      <p:ext uri="{BB962C8B-B14F-4D97-AF65-F5344CB8AC3E}">
        <p14:creationId xmlns:p14="http://schemas.microsoft.com/office/powerpoint/2010/main" val="125639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200" y="1535113"/>
            <a:ext cx="4040188" cy="639762"/>
          </a:xfrm>
          <a:prstGeom prst="rect">
            <a:avLst/>
          </a:prstGeom>
        </p:spPr>
        <p:txBody>
          <a:bodyPr/>
          <a:lstStyle>
            <a:lvl1pPr>
              <a:buNone/>
              <a:defRPr sz="2000">
                <a:latin typeface="+mj-lt"/>
                <a:cs typeface="Microsoft Sans Serif" pitchFamily="34" charset="0"/>
              </a:defRPr>
            </a:lvl1pPr>
          </a:lstStyle>
          <a:p>
            <a:pPr lvl="0"/>
            <a:r>
              <a:rPr lang="en-US" smtClean="0"/>
              <a:t>Click to edit Master text styles</a:t>
            </a:r>
          </a:p>
        </p:txBody>
      </p:sp>
      <p:sp>
        <p:nvSpPr>
          <p:cNvPr id="5" name="Content Placeholder 3"/>
          <p:cNvSpPr>
            <a:spLocks noGrp="1"/>
          </p:cNvSpPr>
          <p:nvPr>
            <p:ph sz="half" idx="2"/>
          </p:nvPr>
        </p:nvSpPr>
        <p:spPr>
          <a:xfrm>
            <a:off x="457200" y="2174875"/>
            <a:ext cx="4040188" cy="3630389"/>
          </a:xfrm>
          <a:prstGeom prst="rect">
            <a:avLst/>
          </a:prstGeom>
        </p:spPr>
        <p:txBody>
          <a:bodyPr/>
          <a:lstStyle>
            <a:lvl1pPr>
              <a:defRPr sz="1400">
                <a:latin typeface="+mj-lt"/>
                <a:cs typeface="Microsoft Sans Serif" pitchFamily="34" charset="0"/>
              </a:defRPr>
            </a:lvl1pPr>
          </a:lstStyle>
          <a:p>
            <a:pPr lvl="0"/>
            <a:r>
              <a:rPr lang="en-US" smtClean="0"/>
              <a:t>Click to edit Master text styles</a:t>
            </a:r>
          </a:p>
        </p:txBody>
      </p:sp>
      <p:sp>
        <p:nvSpPr>
          <p:cNvPr id="6" name="Text Placeholder 4"/>
          <p:cNvSpPr>
            <a:spLocks noGrp="1"/>
          </p:cNvSpPr>
          <p:nvPr>
            <p:ph type="body" sz="quarter" idx="3"/>
          </p:nvPr>
        </p:nvSpPr>
        <p:spPr>
          <a:xfrm>
            <a:off x="4645025" y="1535113"/>
            <a:ext cx="4041775" cy="639762"/>
          </a:xfrm>
          <a:prstGeom prst="rect">
            <a:avLst/>
          </a:prstGeom>
        </p:spPr>
        <p:txBody>
          <a:bodyPr/>
          <a:lstStyle>
            <a:lvl1pPr>
              <a:buNone/>
              <a:defRPr sz="2000">
                <a:latin typeface="+mj-lt"/>
                <a:cs typeface="Microsoft Sans Serif" pitchFamily="34" charset="0"/>
              </a:defRPr>
            </a:lvl1pPr>
          </a:lstStyle>
          <a:p>
            <a:pPr lvl="0"/>
            <a:r>
              <a:rPr lang="en-US" smtClean="0"/>
              <a:t>Click to edit Master text styles</a:t>
            </a:r>
          </a:p>
        </p:txBody>
      </p:sp>
      <p:sp>
        <p:nvSpPr>
          <p:cNvPr id="7" name="Content Placeholder 5"/>
          <p:cNvSpPr>
            <a:spLocks noGrp="1"/>
          </p:cNvSpPr>
          <p:nvPr>
            <p:ph sz="quarter" idx="4"/>
          </p:nvPr>
        </p:nvSpPr>
        <p:spPr>
          <a:xfrm>
            <a:off x="4645025" y="2174875"/>
            <a:ext cx="4041775" cy="3630389"/>
          </a:xfrm>
          <a:prstGeom prst="rect">
            <a:avLst/>
          </a:prstGeom>
        </p:spPr>
        <p:txBody>
          <a:bodyPr/>
          <a:lstStyle>
            <a:lvl1pPr>
              <a:defRPr sz="1400">
                <a:latin typeface="+mj-lt"/>
                <a:cs typeface="Microsoft Sans Serif" pitchFamily="34" charset="0"/>
              </a:defRPr>
            </a:lvl1pPr>
          </a:lstStyle>
          <a:p>
            <a:pPr lvl="0"/>
            <a:r>
              <a:rPr lang="en-US" smtClean="0"/>
              <a:t>Click to edit Master text styles</a:t>
            </a:r>
          </a:p>
        </p:txBody>
      </p:sp>
      <p:sp>
        <p:nvSpPr>
          <p:cNvPr id="8" name="Title 1"/>
          <p:cNvSpPr>
            <a:spLocks noGrp="1"/>
          </p:cNvSpPr>
          <p:nvPr>
            <p:ph type="title"/>
          </p:nvPr>
        </p:nvSpPr>
        <p:spPr>
          <a:xfrm>
            <a:off x="457200" y="476672"/>
            <a:ext cx="8229600" cy="792088"/>
          </a:xfrm>
          <a:prstGeom prst="rect">
            <a:avLst/>
          </a:prstGeom>
        </p:spPr>
        <p:txBody>
          <a:bodyPr/>
          <a:lstStyle>
            <a:lvl1pPr algn="l">
              <a:defRPr sz="3000" baseline="0">
                <a:latin typeface="+mj-lt"/>
                <a:cs typeface="Microsoft Sans Serif" pitchFamily="34" charset="0"/>
              </a:defRPr>
            </a:lvl1pPr>
          </a:lstStyle>
          <a:p>
            <a:r>
              <a:rPr lang="en-US" smtClean="0"/>
              <a:t>Click to edit Master title style</a:t>
            </a:r>
            <a:endParaRPr lang="en-AU" dirty="0"/>
          </a:p>
        </p:txBody>
      </p:sp>
    </p:spTree>
    <p:extLst>
      <p:ext uri="{BB962C8B-B14F-4D97-AF65-F5344CB8AC3E}">
        <p14:creationId xmlns:p14="http://schemas.microsoft.com/office/powerpoint/2010/main" val="2284308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1"/>
          <p:cNvSpPr>
            <a:spLocks noGrp="1"/>
          </p:cNvSpPr>
          <p:nvPr>
            <p:ph type="title"/>
          </p:nvPr>
        </p:nvSpPr>
        <p:spPr>
          <a:xfrm>
            <a:off x="467544" y="2276872"/>
            <a:ext cx="8229600" cy="793560"/>
          </a:xfrm>
          <a:prstGeom prst="rect">
            <a:avLst/>
          </a:prstGeom>
        </p:spPr>
        <p:txBody>
          <a:bodyPr/>
          <a:lstStyle>
            <a:lvl1pPr algn="ctr">
              <a:defRPr sz="3000" b="1">
                <a:latin typeface="+mj-lt"/>
                <a:cs typeface="Microsoft Sans Serif" pitchFamily="34" charset="0"/>
              </a:defRPr>
            </a:lvl1pPr>
          </a:lstStyle>
          <a:p>
            <a:r>
              <a:rPr lang="en-US" dirty="0" smtClean="0"/>
              <a:t>Click to edit Master title style</a:t>
            </a:r>
            <a:endParaRPr lang="en-US" dirty="0"/>
          </a:p>
        </p:txBody>
      </p:sp>
      <p:pic>
        <p:nvPicPr>
          <p:cNvPr id="3" name="Picture 4" descr="Taylor Fry">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536" y="6350272"/>
            <a:ext cx="1656184" cy="463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0911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69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0">
                <a:latin typeface="+mj-lt"/>
                <a:cs typeface="Microsoft Sans Serif" pitchFamily="34" charset="0"/>
              </a:defRPr>
            </a:lvl1pPr>
          </a:lstStyle>
          <a:p>
            <a:r>
              <a:rPr lang="en-US" smtClean="0"/>
              <a:t>Click to edit Master title style</a:t>
            </a:r>
            <a:endParaRPr lang="en-AU" dirty="0"/>
          </a:p>
        </p:txBody>
      </p:sp>
      <p:sp>
        <p:nvSpPr>
          <p:cNvPr id="3" name="Content Placeholder 2"/>
          <p:cNvSpPr>
            <a:spLocks noGrp="1"/>
          </p:cNvSpPr>
          <p:nvPr>
            <p:ph idx="1"/>
          </p:nvPr>
        </p:nvSpPr>
        <p:spPr>
          <a:xfrm>
            <a:off x="3575050" y="273051"/>
            <a:ext cx="5111750" cy="5532214"/>
          </a:xfrm>
          <a:prstGeom prst="rect">
            <a:avLst/>
          </a:prstGeom>
        </p:spPr>
        <p:txBody>
          <a:bodyPr/>
          <a:lstStyle>
            <a:lvl1pPr>
              <a:defRPr sz="3000">
                <a:latin typeface="+mj-lt"/>
                <a:cs typeface="Microsoft Sans Serif" pitchFamily="34" charset="0"/>
              </a:defRPr>
            </a:lvl1pPr>
            <a:lvl2pPr>
              <a:defRPr sz="2000">
                <a:latin typeface="+mj-lt"/>
                <a:cs typeface="Microsoft Sans Serif" pitchFamily="34" charset="0"/>
              </a:defRPr>
            </a:lvl2pPr>
            <a:lvl3pPr>
              <a:defRPr sz="1800">
                <a:latin typeface="+mj-lt"/>
                <a:cs typeface="Microsoft Sans Serif" pitchFamily="34" charset="0"/>
              </a:defRPr>
            </a:lvl3pPr>
            <a:lvl4pPr>
              <a:defRPr sz="1600">
                <a:latin typeface="+mj-lt"/>
                <a:cs typeface="Microsoft Sans Serif" pitchFamily="34" charset="0"/>
              </a:defRPr>
            </a:lvl4pPr>
            <a:lvl5pPr>
              <a:defRPr sz="1600">
                <a:latin typeface="+mj-lt"/>
                <a:cs typeface="Microsoft Sans Serif"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1"/>
            <a:ext cx="3008313" cy="4370164"/>
          </a:xfrm>
          <a:prstGeom prst="rect">
            <a:avLst/>
          </a:prstGeom>
        </p:spPr>
        <p:txBody>
          <a:bodyPr/>
          <a:lstStyle>
            <a:lvl1pPr marL="0" indent="0">
              <a:buNone/>
              <a:defRPr sz="1400">
                <a:latin typeface="+mj-lt"/>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5490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atin typeface="+mj-lt"/>
                <a:cs typeface="Microsoft Sans Serif" pitchFamily="34" charset="0"/>
              </a:defRPr>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000">
                <a:latin typeface="+mj-lt"/>
                <a:cs typeface="Microsoft Sans Serif"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dirty="0"/>
          </a:p>
        </p:txBody>
      </p:sp>
      <p:sp>
        <p:nvSpPr>
          <p:cNvPr id="4" name="Text Placeholder 3"/>
          <p:cNvSpPr>
            <a:spLocks noGrp="1"/>
          </p:cNvSpPr>
          <p:nvPr>
            <p:ph type="body" sz="half" idx="2"/>
          </p:nvPr>
        </p:nvSpPr>
        <p:spPr>
          <a:xfrm>
            <a:off x="1792288" y="5367338"/>
            <a:ext cx="5486400" cy="437926"/>
          </a:xfrm>
          <a:prstGeom prst="rect">
            <a:avLst/>
          </a:prstGeom>
        </p:spPr>
        <p:txBody>
          <a:bodyPr/>
          <a:lstStyle>
            <a:lvl1pPr marL="0" indent="0">
              <a:buNone/>
              <a:defRPr sz="1400">
                <a:latin typeface="+mj-lt"/>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5759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1"/>
          <p:cNvSpPr txBox="1">
            <a:spLocks/>
          </p:cNvSpPr>
          <p:nvPr/>
        </p:nvSpPr>
        <p:spPr bwMode="auto">
          <a:xfrm>
            <a:off x="457200" y="120650"/>
            <a:ext cx="8229600" cy="79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z="900" smtClean="0">
              <a:cs typeface="Microsoft Sans Serif" charset="0"/>
            </a:endParaRPr>
          </a:p>
        </p:txBody>
      </p:sp>
      <p:sp>
        <p:nvSpPr>
          <p:cNvPr id="1027" name="Title 1"/>
          <p:cNvSpPr txBox="1">
            <a:spLocks/>
          </p:cNvSpPr>
          <p:nvPr userDrawn="1"/>
        </p:nvSpPr>
        <p:spPr bwMode="auto">
          <a:xfrm>
            <a:off x="468313" y="258763"/>
            <a:ext cx="8712200" cy="433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tabLst>
                <a:tab pos="7000875" algn="l"/>
              </a:tabLst>
              <a:defRPr sz="2400">
                <a:solidFill>
                  <a:schemeClr val="tx1"/>
                </a:solidFill>
                <a:latin typeface="Arial" charset="0"/>
                <a:ea typeface="ＭＳ Ｐゴシック" charset="0"/>
                <a:cs typeface="ＭＳ Ｐゴシック" charset="0"/>
              </a:defRPr>
            </a:lvl1pPr>
            <a:lvl2pPr marL="742950" indent="-285750" eaLnBrk="0" hangingPunct="0">
              <a:tabLst>
                <a:tab pos="7000875" algn="l"/>
              </a:tabLst>
              <a:defRPr sz="2400">
                <a:solidFill>
                  <a:schemeClr val="tx1"/>
                </a:solidFill>
                <a:latin typeface="Arial" charset="0"/>
                <a:ea typeface="ＭＳ Ｐゴシック" charset="0"/>
              </a:defRPr>
            </a:lvl2pPr>
            <a:lvl3pPr marL="1143000" indent="-228600" eaLnBrk="0" hangingPunct="0">
              <a:tabLst>
                <a:tab pos="7000875" algn="l"/>
              </a:tabLst>
              <a:defRPr sz="2400">
                <a:solidFill>
                  <a:schemeClr val="tx1"/>
                </a:solidFill>
                <a:latin typeface="Arial" charset="0"/>
                <a:ea typeface="ＭＳ Ｐゴシック" charset="0"/>
              </a:defRPr>
            </a:lvl3pPr>
            <a:lvl4pPr marL="1600200" indent="-228600" eaLnBrk="0" hangingPunct="0">
              <a:tabLst>
                <a:tab pos="7000875" algn="l"/>
              </a:tabLst>
              <a:defRPr sz="2400">
                <a:solidFill>
                  <a:schemeClr val="tx1"/>
                </a:solidFill>
                <a:latin typeface="Arial" charset="0"/>
                <a:ea typeface="ＭＳ Ｐゴシック" charset="0"/>
              </a:defRPr>
            </a:lvl4pPr>
            <a:lvl5pPr marL="2057400" indent="-228600" eaLnBrk="0" hangingPunct="0">
              <a:tabLst>
                <a:tab pos="7000875"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7000875"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7000875"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7000875"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7000875" algn="l"/>
              </a:tabLst>
              <a:defRPr sz="2400">
                <a:solidFill>
                  <a:schemeClr val="tx1"/>
                </a:solidFill>
                <a:latin typeface="Arial" charset="0"/>
                <a:ea typeface="ＭＳ Ｐゴシック" charset="0"/>
              </a:defRPr>
            </a:lvl9pPr>
          </a:lstStyle>
          <a:p>
            <a:pPr lvl="4" eaLnBrk="1" hangingPunct="1">
              <a:defRPr/>
            </a:pPr>
            <a:endParaRPr lang="en-US" sz="1600" b="1" smtClean="0">
              <a:latin typeface="Arial Bold" charset="0"/>
              <a:cs typeface="Microsoft Sans Serif" charset="0"/>
            </a:endParaRPr>
          </a:p>
        </p:txBody>
      </p:sp>
      <p:pic>
        <p:nvPicPr>
          <p:cNvPr id="1028" name="Picture 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8"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60" charset="-128"/>
          <a:cs typeface="ヒラギノ角ゴ Pro W3"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60" charset="-128"/>
          <a:cs typeface="ヒラギノ角ゴ Pro W3"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aylorfry.com.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actuaries.asn.au/Library/6.a_ACS07_paper_McGuire_Individual%20claim%20modellingof%20CTP%20data.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Placeholder 2"/>
          <p:cNvSpPr>
            <a:spLocks noGrp="1"/>
          </p:cNvSpPr>
          <p:nvPr>
            <p:ph type="body" sz="quarter" idx="10"/>
          </p:nvPr>
        </p:nvSpPr>
        <p:spPr bwMode="auto">
          <a:xfrm>
            <a:off x="1741488" y="549275"/>
            <a:ext cx="6790952" cy="576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spcBef>
                <a:spcPct val="0"/>
              </a:spcBef>
            </a:pPr>
            <a:r>
              <a:rPr lang="en-AU" altLang="en-US" dirty="0" smtClean="0">
                <a:latin typeface="Arial" panose="020B0604020202020204" pitchFamily="34" charset="0"/>
                <a:ea typeface="Microsoft Sans Serif" panose="020B0604020202020204" pitchFamily="34" charset="0"/>
              </a:rPr>
              <a:t>Business School</a:t>
            </a:r>
          </a:p>
          <a:p>
            <a:pPr eaLnBrk="1" hangingPunct="1">
              <a:lnSpc>
                <a:spcPct val="150000"/>
              </a:lnSpc>
              <a:spcBef>
                <a:spcPct val="0"/>
              </a:spcBef>
            </a:pPr>
            <a:endParaRPr lang="en-AU" altLang="en-US" dirty="0" smtClean="0">
              <a:latin typeface="Arial" panose="020B0604020202020204" pitchFamily="34" charset="0"/>
              <a:ea typeface="Microsoft Sans Serif" panose="020B0604020202020204" pitchFamily="34" charset="0"/>
            </a:endParaRPr>
          </a:p>
        </p:txBody>
      </p:sp>
      <p:sp>
        <p:nvSpPr>
          <p:cNvPr id="5122" name="Rectangle 3"/>
          <p:cNvSpPr>
            <a:spLocks noChangeArrowheads="1"/>
          </p:cNvSpPr>
          <p:nvPr/>
        </p:nvSpPr>
        <p:spPr bwMode="auto">
          <a:xfrm>
            <a:off x="1115616" y="2161020"/>
            <a:ext cx="6192838" cy="336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77744" bIns="76176"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AU" sz="2000" b="1" dirty="0"/>
              <a:t>Self-assembling insurance claim models</a:t>
            </a:r>
          </a:p>
          <a:p>
            <a:pPr algn="ctr"/>
            <a:endParaRPr lang="en-AU" sz="1400" dirty="0" smtClean="0"/>
          </a:p>
          <a:p>
            <a:pPr algn="ctr"/>
            <a:endParaRPr lang="en-AU" sz="1400" dirty="0" smtClean="0"/>
          </a:p>
          <a:p>
            <a:pPr algn="ctr"/>
            <a:r>
              <a:rPr lang="en-AU" sz="1400" dirty="0" smtClean="0"/>
              <a:t>Greg Taylor</a:t>
            </a:r>
          </a:p>
          <a:p>
            <a:pPr algn="ctr"/>
            <a:r>
              <a:rPr lang="en-AU" sz="1400" dirty="0" smtClean="0"/>
              <a:t>School of Risk and Actuarial Studies, UNSW Australia</a:t>
            </a:r>
          </a:p>
          <a:p>
            <a:pPr algn="ctr"/>
            <a:r>
              <a:rPr lang="en-AU" sz="1400" dirty="0" smtClean="0"/>
              <a:t>Sydney, Australia</a:t>
            </a:r>
          </a:p>
          <a:p>
            <a:pPr algn="ctr"/>
            <a:endParaRPr lang="en-AU" sz="1400" dirty="0"/>
          </a:p>
          <a:p>
            <a:pPr algn="ctr"/>
            <a:r>
              <a:rPr lang="en-AU" sz="1400" dirty="0"/>
              <a:t>Hugh Miller</a:t>
            </a:r>
          </a:p>
          <a:p>
            <a:pPr algn="ctr"/>
            <a:r>
              <a:rPr lang="en-AU" sz="1400" dirty="0" err="1" smtClean="0"/>
              <a:t>Gráinne</a:t>
            </a:r>
            <a:r>
              <a:rPr lang="en-AU" sz="1400" dirty="0" smtClean="0"/>
              <a:t> McGuire</a:t>
            </a:r>
          </a:p>
          <a:p>
            <a:pPr algn="ctr"/>
            <a:r>
              <a:rPr lang="en-AU" sz="1400" dirty="0" smtClean="0"/>
              <a:t>Taylor Fry Analytics &amp; Actuarial Consulting, Sydney, Australia</a:t>
            </a:r>
          </a:p>
          <a:p>
            <a:pPr algn="ctr"/>
            <a:endParaRPr lang="en-AU" sz="1400" dirty="0" smtClean="0"/>
          </a:p>
          <a:p>
            <a:pPr algn="ctr"/>
            <a:endParaRPr lang="en-AU" sz="1400" dirty="0" smtClean="0"/>
          </a:p>
          <a:p>
            <a:pPr algn="ctr"/>
            <a:r>
              <a:rPr lang="en-AU" sz="1400" dirty="0" smtClean="0"/>
              <a:t>2nd International </a:t>
            </a:r>
            <a:r>
              <a:rPr lang="en-AU" sz="1400" dirty="0"/>
              <a:t>Congress on </a:t>
            </a:r>
            <a:r>
              <a:rPr lang="en-AU" sz="1400" dirty="0" smtClean="0"/>
              <a:t>Actuarial Science and Quantitative Finance</a:t>
            </a:r>
          </a:p>
          <a:p>
            <a:pPr algn="ctr"/>
            <a:r>
              <a:rPr lang="en-AU" sz="1400" dirty="0" smtClean="0"/>
              <a:t>Cartagena, Colombia, June 15-18, 2016.</a:t>
            </a:r>
          </a:p>
        </p:txBody>
      </p:sp>
      <p:sp>
        <p:nvSpPr>
          <p:cNvPr id="2" name="TextBox 1"/>
          <p:cNvSpPr txBox="1"/>
          <p:nvPr/>
        </p:nvSpPr>
        <p:spPr>
          <a:xfrm>
            <a:off x="7561263" y="722313"/>
            <a:ext cx="185737" cy="269875"/>
          </a:xfrm>
          <a:prstGeom prst="rect">
            <a:avLst/>
          </a:prstGeom>
        </p:spPr>
        <p:txBody>
          <a:bodyPr wrap="none">
            <a:spAutoFit/>
          </a:bodyPr>
          <a:lstStyle/>
          <a:p>
            <a:pPr marL="342900" indent="-342900" fontAlgn="auto">
              <a:spcBef>
                <a:spcPct val="20000"/>
              </a:spcBef>
              <a:spcAft>
                <a:spcPts val="0"/>
              </a:spcAft>
              <a:buFont typeface="Arial" pitchFamily="34" charset="0"/>
              <a:buNone/>
              <a:defRPr/>
            </a:pPr>
            <a:endParaRPr lang="en-US" sz="1150" b="1" dirty="0">
              <a:latin typeface="Sommet bold"/>
              <a:ea typeface="+mn-ea"/>
            </a:endParaRPr>
          </a:p>
        </p:txBody>
      </p:sp>
      <p:pic>
        <p:nvPicPr>
          <p:cNvPr id="1026" name="Picture 2" descr="Taylor F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706785"/>
            <a:ext cx="2009775" cy="561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ylor F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6062240"/>
            <a:ext cx="1656184" cy="4631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lstStyle/>
          <a:p>
            <a:r>
              <a:rPr lang="en-AU" sz="2000" dirty="0" smtClean="0"/>
              <a:t>Motivation</a:t>
            </a:r>
          </a:p>
          <a:p>
            <a:r>
              <a:rPr lang="en-AU" sz="2000" dirty="0" smtClean="0"/>
              <a:t>Regularized regression</a:t>
            </a:r>
          </a:p>
          <a:p>
            <a:pPr lvl="1"/>
            <a:r>
              <a:rPr lang="en-AU" sz="2000" dirty="0" smtClean="0"/>
              <a:t>In general</a:t>
            </a:r>
          </a:p>
          <a:p>
            <a:pPr lvl="1"/>
            <a:r>
              <a:rPr lang="en-AU" sz="2000" dirty="0" smtClean="0"/>
              <a:t>The lasso</a:t>
            </a:r>
          </a:p>
          <a:p>
            <a:r>
              <a:rPr lang="en-AU" sz="2000" b="1" dirty="0">
                <a:solidFill>
                  <a:srgbClr val="FF0000"/>
                </a:solidFill>
              </a:rPr>
              <a:t>Loss reserving framework and notation</a:t>
            </a:r>
          </a:p>
          <a:p>
            <a:r>
              <a:rPr lang="en-AU" sz="2000" dirty="0" smtClean="0"/>
              <a:t>Application of lasso to loss reserving</a:t>
            </a:r>
          </a:p>
          <a:p>
            <a:r>
              <a:rPr lang="en-AU" sz="2000" dirty="0" smtClean="0"/>
              <a:t>Test on simulated data</a:t>
            </a:r>
          </a:p>
          <a:p>
            <a:pPr lvl="1"/>
            <a:r>
              <a:rPr lang="en-AU" sz="2000" dirty="0" smtClean="0"/>
              <a:t>Data set</a:t>
            </a:r>
          </a:p>
          <a:p>
            <a:pPr lvl="1"/>
            <a:r>
              <a:rPr lang="en-AU" sz="2000" dirty="0" smtClean="0"/>
              <a:t>Results</a:t>
            </a:r>
          </a:p>
          <a:p>
            <a:r>
              <a:rPr lang="en-AU" sz="2000" dirty="0" smtClean="0"/>
              <a:t>Further testing and development</a:t>
            </a:r>
          </a:p>
          <a:p>
            <a:r>
              <a:rPr lang="en-AU" sz="2000" dirty="0" smtClean="0"/>
              <a:t>Conclusion </a:t>
            </a:r>
            <a:r>
              <a:rPr lang="en-AU" dirty="0" smtClean="0"/>
              <a:t> </a:t>
            </a:r>
            <a:endParaRPr lang="en-AU" dirty="0"/>
          </a:p>
        </p:txBody>
      </p:sp>
    </p:spTree>
    <p:extLst>
      <p:ext uri="{BB962C8B-B14F-4D97-AF65-F5344CB8AC3E}">
        <p14:creationId xmlns:p14="http://schemas.microsoft.com/office/powerpoint/2010/main" val="3865093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435280" cy="792088"/>
          </a:xfrm>
        </p:spPr>
        <p:txBody>
          <a:bodyPr/>
          <a:lstStyle/>
          <a:p>
            <a:r>
              <a:rPr lang="en-AU" sz="3200" dirty="0"/>
              <a:t>Loss reserving framework and </a:t>
            </a:r>
            <a:r>
              <a:rPr lang="en-AU" sz="3200" dirty="0" smtClean="0"/>
              <a:t>notation (1)</a:t>
            </a:r>
            <a:endParaRPr lang="en-AU"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24744"/>
                <a:ext cx="8229600" cy="4320480"/>
              </a:xfrm>
            </p:spPr>
            <p:txBody>
              <a:bodyPr/>
              <a:lstStyle/>
              <a:p>
                <a:r>
                  <a:rPr lang="en-AU" sz="2400" dirty="0" smtClean="0"/>
                  <a:t>Experimental simulated data sets</a:t>
                </a:r>
              </a:p>
              <a:p>
                <a:pPr lvl="1"/>
                <a:r>
                  <a:rPr lang="en-AU" sz="2400" dirty="0" smtClean="0"/>
                  <a:t>Incremental quarterly paid claim triangles (40x40)</a:t>
                </a:r>
              </a:p>
              <a:p>
                <a:r>
                  <a:rPr lang="en-AU" sz="2400" dirty="0" smtClean="0"/>
                  <a:t>Notation</a:t>
                </a:r>
              </a:p>
              <a:p>
                <a:pPr lvl="1">
                  <a:buFont typeface="Wingdings" panose="05000000000000000000" pitchFamily="2" charset="2"/>
                  <a:buChar char="§"/>
                </a:pPr>
                <a14:m>
                  <m:oMath xmlns:m="http://schemas.openxmlformats.org/officeDocument/2006/math">
                    <m:r>
                      <a:rPr lang="en-AU" sz="2400" i="1" dirty="0" smtClean="0">
                        <a:latin typeface="Cambria Math" panose="02040503050406030204" pitchFamily="18" charset="0"/>
                      </a:rPr>
                      <m:t>𝑘</m:t>
                    </m:r>
                    <m:r>
                      <a:rPr lang="en-AU" sz="2400" i="1" dirty="0" smtClean="0">
                        <a:latin typeface="Cambria Math" panose="02040503050406030204" pitchFamily="18" charset="0"/>
                      </a:rPr>
                      <m:t>=</m:t>
                    </m:r>
                  </m:oMath>
                </a14:m>
                <a:r>
                  <a:rPr lang="en-AU" sz="2400" dirty="0" smtClean="0"/>
                  <a:t> accident quarter</a:t>
                </a:r>
              </a:p>
              <a:p>
                <a:pPr lvl="1">
                  <a:buFont typeface="Wingdings" panose="05000000000000000000" pitchFamily="2" charset="2"/>
                  <a:buChar char="§"/>
                </a:pPr>
                <a14:m>
                  <m:oMath xmlns:m="http://schemas.openxmlformats.org/officeDocument/2006/math">
                    <m:r>
                      <a:rPr lang="en-AU" sz="2400" i="1" dirty="0" smtClean="0">
                        <a:latin typeface="Cambria Math" panose="02040503050406030204" pitchFamily="18" charset="0"/>
                      </a:rPr>
                      <m:t>𝑗</m:t>
                    </m:r>
                    <m:r>
                      <a:rPr lang="en-AU" sz="2400" i="1" dirty="0" smtClean="0">
                        <a:latin typeface="Cambria Math" panose="02040503050406030204" pitchFamily="18" charset="0"/>
                      </a:rPr>
                      <m:t>=</m:t>
                    </m:r>
                  </m:oMath>
                </a14:m>
                <a:r>
                  <a:rPr lang="en-AU" sz="2400" dirty="0" smtClean="0"/>
                  <a:t> development quarter</a:t>
                </a:r>
              </a:p>
              <a:p>
                <a:pPr lvl="1">
                  <a:buFont typeface="Wingdings" panose="05000000000000000000" pitchFamily="2" charset="2"/>
                  <a:buChar char="§"/>
                </a:pPr>
                <a14:m>
                  <m:oMath xmlns:m="http://schemas.openxmlformats.org/officeDocument/2006/math">
                    <m:r>
                      <a:rPr lang="en-AU" sz="2400" i="1">
                        <a:latin typeface="Cambria Math" panose="02040503050406030204" pitchFamily="18" charset="0"/>
                      </a:rPr>
                      <m:t>𝑡</m:t>
                    </m:r>
                    <m:r>
                      <a:rPr lang="en-AU" sz="2400" i="1">
                        <a:latin typeface="Cambria Math" panose="02040503050406030204" pitchFamily="18" charset="0"/>
                      </a:rPr>
                      <m:t>=</m:t>
                    </m:r>
                    <m:r>
                      <a:rPr lang="en-AU" sz="2400" i="1">
                        <a:latin typeface="Cambria Math" panose="02040503050406030204" pitchFamily="18" charset="0"/>
                      </a:rPr>
                      <m:t>𝑘</m:t>
                    </m:r>
                    <m:r>
                      <a:rPr lang="en-AU" sz="2400" i="1">
                        <a:latin typeface="Cambria Math" panose="02040503050406030204" pitchFamily="18" charset="0"/>
                      </a:rPr>
                      <m:t>+</m:t>
                    </m:r>
                    <m:r>
                      <a:rPr lang="en-AU" sz="2400" i="1">
                        <a:latin typeface="Cambria Math" panose="02040503050406030204" pitchFamily="18" charset="0"/>
                      </a:rPr>
                      <m:t>𝑗</m:t>
                    </m:r>
                    <m:r>
                      <a:rPr lang="en-AU" sz="2400" i="1">
                        <a:latin typeface="Cambria Math" panose="02040503050406030204" pitchFamily="18" charset="0"/>
                      </a:rPr>
                      <m:t>−1=</m:t>
                    </m:r>
                  </m:oMath>
                </a14:m>
                <a:r>
                  <a:rPr lang="en-AU" sz="2400" dirty="0"/>
                  <a:t> payment quarter</a:t>
                </a:r>
              </a:p>
              <a:p>
                <a:pPr lvl="1">
                  <a:buFont typeface="Wingdings" panose="05000000000000000000" pitchFamily="2" charset="2"/>
                  <a:buChar char="§"/>
                </a:pPr>
                <a14:m>
                  <m:oMath xmlns:m="http://schemas.openxmlformats.org/officeDocument/2006/math">
                    <m:sSub>
                      <m:sSubPr>
                        <m:ctrlPr>
                          <a:rPr lang="en-AU" sz="2400" i="1">
                            <a:latin typeface="Cambria Math" panose="02040503050406030204" pitchFamily="18" charset="0"/>
                          </a:rPr>
                        </m:ctrlPr>
                      </m:sSubPr>
                      <m:e>
                        <m:r>
                          <a:rPr lang="en-AU" sz="2400" i="1">
                            <a:latin typeface="Cambria Math" panose="02040503050406030204" pitchFamily="18" charset="0"/>
                          </a:rPr>
                          <m:t>𝑌</m:t>
                        </m:r>
                      </m:e>
                      <m:sub>
                        <m:r>
                          <a:rPr lang="en-AU" sz="2400" i="1">
                            <a:latin typeface="Cambria Math" panose="02040503050406030204" pitchFamily="18" charset="0"/>
                          </a:rPr>
                          <m:t>𝑘𝑗</m:t>
                        </m:r>
                      </m:sub>
                    </m:sSub>
                    <m:r>
                      <a:rPr lang="en-AU" sz="2400" i="1">
                        <a:latin typeface="Cambria Math" panose="02040503050406030204" pitchFamily="18" charset="0"/>
                      </a:rPr>
                      <m:t>=</m:t>
                    </m:r>
                  </m:oMath>
                </a14:m>
                <a:r>
                  <a:rPr lang="en-AU" sz="2400" dirty="0"/>
                  <a:t> incremental paid losses in </a:t>
                </a:r>
                <a14:m>
                  <m:oMath xmlns:m="http://schemas.openxmlformats.org/officeDocument/2006/math">
                    <m:r>
                      <a:rPr lang="en-AU" sz="2400" i="1">
                        <a:latin typeface="Cambria Math" panose="02040503050406030204" pitchFamily="18" charset="0"/>
                      </a:rPr>
                      <m:t>(</m:t>
                    </m:r>
                    <m:r>
                      <a:rPr lang="en-AU" sz="2400" i="1">
                        <a:latin typeface="Cambria Math" panose="02040503050406030204" pitchFamily="18" charset="0"/>
                      </a:rPr>
                      <m:t>𝑘</m:t>
                    </m:r>
                    <m:r>
                      <a:rPr lang="en-AU" sz="2400" i="1">
                        <a:latin typeface="Cambria Math" panose="02040503050406030204" pitchFamily="18" charset="0"/>
                      </a:rPr>
                      <m:t>,</m:t>
                    </m:r>
                    <m:r>
                      <a:rPr lang="en-AU" sz="2400" i="1">
                        <a:latin typeface="Cambria Math" panose="02040503050406030204" pitchFamily="18" charset="0"/>
                      </a:rPr>
                      <m:t>𝑗</m:t>
                    </m:r>
                    <m:r>
                      <a:rPr lang="en-AU" sz="2400" i="1">
                        <a:latin typeface="Cambria Math" panose="02040503050406030204" pitchFamily="18" charset="0"/>
                      </a:rPr>
                      <m:t>)</m:t>
                    </m:r>
                  </m:oMath>
                </a14:m>
                <a:r>
                  <a:rPr lang="en-AU" sz="2400" dirty="0"/>
                  <a:t> </a:t>
                </a:r>
                <a:r>
                  <a:rPr lang="en-AU" sz="2400" dirty="0" smtClean="0"/>
                  <a:t>cell</a:t>
                </a:r>
              </a:p>
              <a:p>
                <a:pPr lvl="1">
                  <a:buFont typeface="Wingdings" panose="05000000000000000000" pitchFamily="2" charset="2"/>
                  <a:buChar char="§"/>
                </a:pPr>
                <a14:m>
                  <m:oMath xmlns:m="http://schemas.openxmlformats.org/officeDocument/2006/math">
                    <m:sSub>
                      <m:sSubPr>
                        <m:ctrlPr>
                          <a:rPr lang="en-AU" sz="2400" i="1">
                            <a:latin typeface="Cambria Math" panose="02040503050406030204" pitchFamily="18" charset="0"/>
                          </a:rPr>
                        </m:ctrlPr>
                      </m:sSubPr>
                      <m:e>
                        <m:r>
                          <a:rPr lang="en-AU" sz="2400" i="1">
                            <a:latin typeface="Cambria Math" panose="02040503050406030204" pitchFamily="18" charset="0"/>
                          </a:rPr>
                          <m:t>𝜇</m:t>
                        </m:r>
                      </m:e>
                      <m:sub>
                        <m:r>
                          <a:rPr lang="en-AU" sz="2400" i="1">
                            <a:latin typeface="Cambria Math" panose="02040503050406030204" pitchFamily="18" charset="0"/>
                          </a:rPr>
                          <m:t>𝑘𝑗</m:t>
                        </m:r>
                      </m:sub>
                    </m:sSub>
                    <m:r>
                      <a:rPr lang="en-AU" sz="2400" i="1">
                        <a:latin typeface="Cambria Math" panose="02040503050406030204" pitchFamily="18" charset="0"/>
                      </a:rPr>
                      <m:t>=</m:t>
                    </m:r>
                    <m:r>
                      <a:rPr lang="en-AU" sz="2400" i="1">
                        <a:latin typeface="Cambria Math" panose="02040503050406030204" pitchFamily="18" charset="0"/>
                      </a:rPr>
                      <m:t>𝐸</m:t>
                    </m:r>
                    <m:d>
                      <m:dPr>
                        <m:begChr m:val="["/>
                        <m:endChr m:val="]"/>
                        <m:ctrlPr>
                          <a:rPr lang="en-AU" sz="2400" i="1">
                            <a:latin typeface="Cambria Math" panose="02040503050406030204" pitchFamily="18" charset="0"/>
                          </a:rPr>
                        </m:ctrlPr>
                      </m:dPr>
                      <m:e>
                        <m:sSub>
                          <m:sSubPr>
                            <m:ctrlPr>
                              <a:rPr lang="en-AU" sz="2400" i="1">
                                <a:latin typeface="Cambria Math" panose="02040503050406030204" pitchFamily="18" charset="0"/>
                              </a:rPr>
                            </m:ctrlPr>
                          </m:sSubPr>
                          <m:e>
                            <m:r>
                              <a:rPr lang="en-AU" sz="2400" i="1">
                                <a:latin typeface="Cambria Math" panose="02040503050406030204" pitchFamily="18" charset="0"/>
                              </a:rPr>
                              <m:t>𝑌</m:t>
                            </m:r>
                          </m:e>
                          <m:sub>
                            <m:r>
                              <a:rPr lang="en-AU" sz="2400" i="1">
                                <a:latin typeface="Cambria Math" panose="02040503050406030204" pitchFamily="18" charset="0"/>
                              </a:rPr>
                              <m:t>𝑘𝑗</m:t>
                            </m:r>
                          </m:sub>
                        </m:sSub>
                      </m:e>
                    </m:d>
                    <m:r>
                      <a:rPr lang="en-AU" sz="2400" i="1">
                        <a:latin typeface="Cambria Math" panose="02040503050406030204" pitchFamily="18" charset="0"/>
                      </a:rPr>
                      <m:t>,</m:t>
                    </m:r>
                    <m:sSubSup>
                      <m:sSubSupPr>
                        <m:ctrlPr>
                          <a:rPr lang="en-AU" sz="2400" i="1">
                            <a:latin typeface="Cambria Math" panose="02040503050406030204" pitchFamily="18" charset="0"/>
                          </a:rPr>
                        </m:ctrlPr>
                      </m:sSubSupPr>
                      <m:e>
                        <m:r>
                          <a:rPr lang="en-AU" sz="2400" i="1">
                            <a:latin typeface="Cambria Math" panose="02040503050406030204" pitchFamily="18" charset="0"/>
                          </a:rPr>
                          <m:t>𝜎</m:t>
                        </m:r>
                      </m:e>
                      <m:sub>
                        <m:r>
                          <a:rPr lang="en-AU" sz="2400" i="1">
                            <a:latin typeface="Cambria Math" panose="02040503050406030204" pitchFamily="18" charset="0"/>
                          </a:rPr>
                          <m:t>𝑘𝑗</m:t>
                        </m:r>
                      </m:sub>
                      <m:sup>
                        <m:r>
                          <a:rPr lang="en-AU" sz="2400" i="1">
                            <a:latin typeface="Cambria Math" panose="02040503050406030204" pitchFamily="18" charset="0"/>
                          </a:rPr>
                          <m:t>2</m:t>
                        </m:r>
                      </m:sup>
                    </m:sSubSup>
                    <m:r>
                      <a:rPr lang="en-AU" sz="2400" i="1">
                        <a:latin typeface="Cambria Math" panose="02040503050406030204" pitchFamily="18" charset="0"/>
                      </a:rPr>
                      <m:t>=</m:t>
                    </m:r>
                    <m:r>
                      <a:rPr lang="en-AU" sz="2400" i="1">
                        <a:latin typeface="Cambria Math" panose="02040503050406030204" pitchFamily="18" charset="0"/>
                      </a:rPr>
                      <m:t>𝑉𝑎𝑟</m:t>
                    </m:r>
                    <m:d>
                      <m:dPr>
                        <m:begChr m:val="["/>
                        <m:endChr m:val="]"/>
                        <m:ctrlPr>
                          <a:rPr lang="en-AU" sz="2400" i="1">
                            <a:latin typeface="Cambria Math" panose="02040503050406030204" pitchFamily="18" charset="0"/>
                          </a:rPr>
                        </m:ctrlPr>
                      </m:dPr>
                      <m:e>
                        <m:sSub>
                          <m:sSubPr>
                            <m:ctrlPr>
                              <a:rPr lang="en-AU" sz="2400" i="1">
                                <a:latin typeface="Cambria Math" panose="02040503050406030204" pitchFamily="18" charset="0"/>
                              </a:rPr>
                            </m:ctrlPr>
                          </m:sSubPr>
                          <m:e>
                            <m:r>
                              <a:rPr lang="en-AU" sz="2400" i="1">
                                <a:latin typeface="Cambria Math" panose="02040503050406030204" pitchFamily="18" charset="0"/>
                              </a:rPr>
                              <m:t>𝑌</m:t>
                            </m:r>
                          </m:e>
                          <m:sub>
                            <m:r>
                              <a:rPr lang="en-AU" sz="2400" i="1">
                                <a:latin typeface="Cambria Math" panose="02040503050406030204" pitchFamily="18" charset="0"/>
                              </a:rPr>
                              <m:t>𝑘𝑗</m:t>
                            </m:r>
                          </m:sub>
                        </m:sSub>
                      </m:e>
                    </m:d>
                  </m:oMath>
                </a14:m>
                <a:endParaRPr lang="en-AU" sz="2400" dirty="0" smtClean="0"/>
              </a:p>
              <a:p>
                <a:pPr lvl="2">
                  <a:buFont typeface="Wingdings" panose="05000000000000000000" pitchFamily="2" charset="2"/>
                  <a:buChar char="§"/>
                </a:pPr>
                <a:r>
                  <a:rPr lang="en-AU" sz="2000" dirty="0" smtClean="0"/>
                  <a:t>Assumed that </a:t>
                </a:r>
                <a14:m>
                  <m:oMath xmlns:m="http://schemas.openxmlformats.org/officeDocument/2006/math">
                    <m:sSub>
                      <m:sSubPr>
                        <m:ctrlPr>
                          <a:rPr lang="en-AU" sz="2000" i="1">
                            <a:solidFill>
                              <a:srgbClr val="0070C0"/>
                            </a:solidFill>
                            <a:latin typeface="Cambria Math" panose="02040503050406030204" pitchFamily="18" charset="0"/>
                          </a:rPr>
                        </m:ctrlPr>
                      </m:sSubPr>
                      <m:e>
                        <m:r>
                          <a:rPr lang="en-AU" sz="2000" i="1">
                            <a:solidFill>
                              <a:srgbClr val="0070C0"/>
                            </a:solidFill>
                            <a:latin typeface="Cambria Math" panose="02040503050406030204" pitchFamily="18" charset="0"/>
                          </a:rPr>
                          <m:t>𝑙𝑛</m:t>
                        </m:r>
                        <m:r>
                          <a:rPr lang="en-AU" sz="2000" i="1">
                            <a:solidFill>
                              <a:srgbClr val="0070C0"/>
                            </a:solidFill>
                            <a:latin typeface="Cambria Math" panose="02040503050406030204" pitchFamily="18" charset="0"/>
                          </a:rPr>
                          <m:t> </m:t>
                        </m:r>
                        <m:r>
                          <a:rPr lang="en-AU" sz="2000" i="1">
                            <a:solidFill>
                              <a:srgbClr val="0070C0"/>
                            </a:solidFill>
                            <a:latin typeface="Cambria Math" panose="02040503050406030204" pitchFamily="18" charset="0"/>
                          </a:rPr>
                          <m:t>𝜇</m:t>
                        </m:r>
                      </m:e>
                      <m:sub>
                        <m:r>
                          <a:rPr lang="en-AU" sz="2000" i="1">
                            <a:solidFill>
                              <a:srgbClr val="0070C0"/>
                            </a:solidFill>
                            <a:latin typeface="Cambria Math" panose="02040503050406030204" pitchFamily="18" charset="0"/>
                          </a:rPr>
                          <m:t>𝑘𝑗</m:t>
                        </m:r>
                      </m:sub>
                    </m:sSub>
                    <m:r>
                      <a:rPr lang="en-AU" sz="2000" i="1">
                        <a:solidFill>
                          <a:srgbClr val="0070C0"/>
                        </a:solidFill>
                        <a:latin typeface="Cambria Math" panose="02040503050406030204" pitchFamily="18" charset="0"/>
                      </a:rPr>
                      <m:t>=</m:t>
                    </m:r>
                    <m:sSub>
                      <m:sSubPr>
                        <m:ctrlPr>
                          <a:rPr lang="en-AU" sz="2000" i="1">
                            <a:solidFill>
                              <a:srgbClr val="0070C0"/>
                            </a:solidFill>
                            <a:latin typeface="Cambria Math" panose="02040503050406030204" pitchFamily="18" charset="0"/>
                          </a:rPr>
                        </m:ctrlPr>
                      </m:sSubPr>
                      <m:e>
                        <m:r>
                          <a:rPr lang="en-AU" sz="2000" i="1">
                            <a:solidFill>
                              <a:srgbClr val="0070C0"/>
                            </a:solidFill>
                            <a:latin typeface="Cambria Math" panose="02040503050406030204" pitchFamily="18" charset="0"/>
                          </a:rPr>
                          <m:t>𝛼</m:t>
                        </m:r>
                      </m:e>
                      <m:sub>
                        <m:r>
                          <a:rPr lang="en-AU" sz="2000" i="1">
                            <a:solidFill>
                              <a:srgbClr val="0070C0"/>
                            </a:solidFill>
                            <a:latin typeface="Cambria Math" panose="02040503050406030204" pitchFamily="18" charset="0"/>
                          </a:rPr>
                          <m:t>𝑘</m:t>
                        </m:r>
                      </m:sub>
                    </m:sSub>
                    <m:r>
                      <a:rPr lang="en-AU" sz="2000" i="1">
                        <a:solidFill>
                          <a:srgbClr val="0070C0"/>
                        </a:solidFill>
                        <a:latin typeface="Cambria Math" panose="02040503050406030204" pitchFamily="18" charset="0"/>
                      </a:rPr>
                      <m:t>+</m:t>
                    </m:r>
                    <m:sSub>
                      <m:sSubPr>
                        <m:ctrlPr>
                          <a:rPr lang="en-AU" sz="2000" i="1">
                            <a:solidFill>
                              <a:srgbClr val="0070C0"/>
                            </a:solidFill>
                            <a:latin typeface="Cambria Math" panose="02040503050406030204" pitchFamily="18" charset="0"/>
                          </a:rPr>
                        </m:ctrlPr>
                      </m:sSubPr>
                      <m:e>
                        <m:r>
                          <a:rPr lang="en-AU" sz="2000" i="1">
                            <a:solidFill>
                              <a:srgbClr val="0070C0"/>
                            </a:solidFill>
                            <a:latin typeface="Cambria Math" panose="02040503050406030204" pitchFamily="18" charset="0"/>
                          </a:rPr>
                          <m:t>𝛽</m:t>
                        </m:r>
                      </m:e>
                      <m:sub>
                        <m:r>
                          <a:rPr lang="en-AU" sz="2000" i="1">
                            <a:solidFill>
                              <a:srgbClr val="0070C0"/>
                            </a:solidFill>
                            <a:latin typeface="Cambria Math" panose="02040503050406030204" pitchFamily="18" charset="0"/>
                          </a:rPr>
                          <m:t>𝑗</m:t>
                        </m:r>
                      </m:sub>
                    </m:sSub>
                    <m:r>
                      <a:rPr lang="en-AU" sz="2000" i="1">
                        <a:solidFill>
                          <a:srgbClr val="0070C0"/>
                        </a:solidFill>
                        <a:latin typeface="Cambria Math" panose="02040503050406030204" pitchFamily="18" charset="0"/>
                      </a:rPr>
                      <m:t>+</m:t>
                    </m:r>
                    <m:sSub>
                      <m:sSubPr>
                        <m:ctrlPr>
                          <a:rPr lang="en-AU" sz="2000" i="1">
                            <a:solidFill>
                              <a:srgbClr val="0070C0"/>
                            </a:solidFill>
                            <a:latin typeface="Cambria Math" panose="02040503050406030204" pitchFamily="18" charset="0"/>
                          </a:rPr>
                        </m:ctrlPr>
                      </m:sSubPr>
                      <m:e>
                        <m:r>
                          <a:rPr lang="en-AU" sz="2000" i="1">
                            <a:solidFill>
                              <a:srgbClr val="0070C0"/>
                            </a:solidFill>
                            <a:latin typeface="Cambria Math" panose="02040503050406030204" pitchFamily="18" charset="0"/>
                          </a:rPr>
                          <m:t>𝛾</m:t>
                        </m:r>
                      </m:e>
                      <m:sub>
                        <m:r>
                          <a:rPr lang="en-AU" sz="2000" i="1">
                            <a:solidFill>
                              <a:srgbClr val="0070C0"/>
                            </a:solidFill>
                            <a:latin typeface="Cambria Math" panose="02040503050406030204" pitchFamily="18" charset="0"/>
                          </a:rPr>
                          <m:t>𝑡</m:t>
                        </m:r>
                      </m:sub>
                    </m:sSub>
                  </m:oMath>
                </a14:m>
                <a:r>
                  <a:rPr lang="en-AU" sz="2000" dirty="0" smtClean="0"/>
                  <a:t> (generalized chain ladder)</a:t>
                </a:r>
              </a:p>
              <a:p>
                <a:pPr lvl="2">
                  <a:buFont typeface="Wingdings" panose="05000000000000000000" pitchFamily="2" charset="2"/>
                  <a:buChar char="§"/>
                </a:pPr>
                <a:r>
                  <a:rPr lang="en-AU" sz="2000" dirty="0" smtClean="0"/>
                  <a:t>The </a:t>
                </a:r>
                <a14:m>
                  <m:oMath xmlns:m="http://schemas.openxmlformats.org/officeDocument/2006/math">
                    <m:sSubSup>
                      <m:sSubSupPr>
                        <m:ctrlPr>
                          <a:rPr lang="en-AU" sz="2000" i="1">
                            <a:latin typeface="Cambria Math" panose="02040503050406030204" pitchFamily="18" charset="0"/>
                          </a:rPr>
                        </m:ctrlPr>
                      </m:sSubSupPr>
                      <m:e>
                        <m:r>
                          <a:rPr lang="en-AU" sz="2000" i="1">
                            <a:latin typeface="Cambria Math" panose="02040503050406030204" pitchFamily="18" charset="0"/>
                          </a:rPr>
                          <m:t>𝜎</m:t>
                        </m:r>
                      </m:e>
                      <m:sub>
                        <m:r>
                          <a:rPr lang="en-AU" sz="2000" i="1">
                            <a:latin typeface="Cambria Math" panose="02040503050406030204" pitchFamily="18" charset="0"/>
                          </a:rPr>
                          <m:t>𝑘𝑗</m:t>
                        </m:r>
                      </m:sub>
                      <m:sup>
                        <m:r>
                          <a:rPr lang="en-AU" sz="2000" i="1">
                            <a:latin typeface="Cambria Math" panose="02040503050406030204" pitchFamily="18" charset="0"/>
                          </a:rPr>
                          <m:t>2</m:t>
                        </m:r>
                      </m:sup>
                    </m:sSubSup>
                  </m:oMath>
                </a14:m>
                <a:r>
                  <a:rPr lang="en-AU" sz="2000" dirty="0" smtClean="0"/>
                  <a:t> are selected throughout to be consistent with the Mack formulation of the chain ladder model</a:t>
                </a:r>
                <a:endParaRPr lang="en-AU" sz="2000" dirty="0"/>
              </a:p>
              <a:p>
                <a:pPr lvl="1">
                  <a:buFont typeface="Courier New" panose="02070309020205020404" pitchFamily="49" charset="0"/>
                  <a:buChar char="o"/>
                </a:pPr>
                <a:endParaRPr lang="en-AU" sz="2400" dirty="0" smtClean="0"/>
              </a:p>
              <a:p>
                <a:endParaRPr lang="en-AU"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24744"/>
                <a:ext cx="8229600" cy="4320480"/>
              </a:xfrm>
              <a:blipFill rotWithShape="0">
                <a:blip r:embed="rId2"/>
                <a:stretch>
                  <a:fillRect l="-963" t="-989" b="-20339"/>
                </a:stretch>
              </a:blipFill>
            </p:spPr>
            <p:txBody>
              <a:bodyPr/>
              <a:lstStyle/>
              <a:p>
                <a:r>
                  <a:rPr lang="en-AU">
                    <a:noFill/>
                  </a:rPr>
                  <a:t> </a:t>
                </a:r>
              </a:p>
            </p:txBody>
          </p:sp>
        </mc:Fallback>
      </mc:AlternateContent>
    </p:spTree>
    <p:extLst>
      <p:ext uri="{BB962C8B-B14F-4D97-AF65-F5344CB8AC3E}">
        <p14:creationId xmlns:p14="http://schemas.microsoft.com/office/powerpoint/2010/main" val="144910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435280" cy="792088"/>
          </a:xfrm>
        </p:spPr>
        <p:txBody>
          <a:bodyPr/>
          <a:lstStyle/>
          <a:p>
            <a:r>
              <a:rPr lang="en-AU" sz="3200" dirty="0"/>
              <a:t>Loss reserving framework and </a:t>
            </a:r>
            <a:r>
              <a:rPr lang="en-AU" sz="3200" dirty="0" smtClean="0"/>
              <a:t>notation (2)</a:t>
            </a:r>
            <a:endParaRPr lang="en-AU" sz="32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33942" y="1052736"/>
                <a:ext cx="8229600" cy="4320480"/>
              </a:xfrm>
            </p:spPr>
            <p:txBody>
              <a:bodyPr/>
              <a:lstStyle/>
              <a:p>
                <a:r>
                  <a:rPr lang="en-AU" sz="2400" dirty="0" smtClean="0"/>
                  <a:t>It is necessary to decide the set of </a:t>
                </a:r>
                <a:r>
                  <a:rPr lang="en-AU" sz="2400" dirty="0" err="1" smtClean="0"/>
                  <a:t>regressors</a:t>
                </a:r>
                <a:r>
                  <a:rPr lang="en-AU" sz="2400" dirty="0" smtClean="0"/>
                  <a:t> to be included in the model, i.e. the rows of the design matrix </a:t>
                </a:r>
                <a14:m>
                  <m:oMath xmlns:m="http://schemas.openxmlformats.org/officeDocument/2006/math">
                    <m:r>
                      <a:rPr lang="en-AU" sz="2400" i="1" dirty="0" smtClean="0">
                        <a:latin typeface="Cambria Math" panose="02040503050406030204" pitchFamily="18" charset="0"/>
                      </a:rPr>
                      <m:t>𝑋</m:t>
                    </m:r>
                  </m:oMath>
                </a14:m>
                <a:endParaRPr lang="en-AU" sz="2400" dirty="0" smtClean="0"/>
              </a:p>
              <a:p>
                <a:r>
                  <a:rPr lang="en-AU" sz="2400" dirty="0" smtClean="0"/>
                  <a:t>Each </a:t>
                </a:r>
                <a:r>
                  <a:rPr lang="en-AU" sz="2400" dirty="0" err="1" smtClean="0"/>
                  <a:t>regressor</a:t>
                </a:r>
                <a:r>
                  <a:rPr lang="en-AU" sz="2400" dirty="0" smtClean="0"/>
                  <a:t> is some function of </a:t>
                </a:r>
                <a14:m>
                  <m:oMath xmlns:m="http://schemas.openxmlformats.org/officeDocument/2006/math">
                    <m:r>
                      <a:rPr lang="en-AU" sz="2400" i="1" dirty="0" smtClean="0">
                        <a:latin typeface="Cambria Math" panose="02040503050406030204" pitchFamily="18" charset="0"/>
                      </a:rPr>
                      <m:t>𝑘</m:t>
                    </m:r>
                    <m:r>
                      <a:rPr lang="en-AU" sz="2400" i="1" dirty="0" smtClean="0">
                        <a:latin typeface="Cambria Math" panose="02040503050406030204" pitchFamily="18" charset="0"/>
                      </a:rPr>
                      <m:t>,</m:t>
                    </m:r>
                    <m:r>
                      <a:rPr lang="en-AU" sz="2400" i="1" dirty="0" smtClean="0">
                        <a:latin typeface="Cambria Math" panose="02040503050406030204" pitchFamily="18" charset="0"/>
                      </a:rPr>
                      <m:t>𝑗</m:t>
                    </m:r>
                  </m:oMath>
                </a14:m>
                <a:endParaRPr lang="en-AU" sz="2400" dirty="0" smtClean="0"/>
              </a:p>
              <a:p>
                <a:r>
                  <a:rPr lang="en-AU" sz="2400" dirty="0" smtClean="0"/>
                  <a:t>The present application includes all of the following </a:t>
                </a:r>
                <a:r>
                  <a:rPr lang="en-AU" sz="2400" dirty="0" err="1" smtClean="0"/>
                  <a:t>regressors</a:t>
                </a:r>
                <a:r>
                  <a:rPr lang="en-AU" sz="2400" dirty="0" smtClean="0"/>
                  <a:t> (</a:t>
                </a:r>
                <a:r>
                  <a:rPr lang="en-AU" sz="2400" b="1" dirty="0" smtClean="0">
                    <a:solidFill>
                      <a:srgbClr val="FF0000"/>
                    </a:solidFill>
                  </a:rPr>
                  <a:t>“basis functions”</a:t>
                </a:r>
                <a:r>
                  <a:rPr lang="en-AU" sz="2400" dirty="0" smtClean="0"/>
                  <a:t>)</a:t>
                </a:r>
              </a:p>
              <a:p>
                <a:pPr lvl="1"/>
                <a:r>
                  <a:rPr lang="en-AU" sz="2400" dirty="0" smtClean="0"/>
                  <a:t>All unit step functions of </a:t>
                </a:r>
                <a14:m>
                  <m:oMath xmlns:m="http://schemas.openxmlformats.org/officeDocument/2006/math">
                    <m:r>
                      <a:rPr lang="en-AU" sz="2400" b="0" i="1" dirty="0" smtClean="0">
                        <a:latin typeface="Cambria Math" panose="02040503050406030204" pitchFamily="18" charset="0"/>
                      </a:rPr>
                      <m:t>𝑘</m:t>
                    </m:r>
                    <m:r>
                      <a:rPr lang="en-AU" sz="2400" b="0" i="1" dirty="0" smtClean="0">
                        <a:latin typeface="Cambria Math" panose="02040503050406030204" pitchFamily="18" charset="0"/>
                      </a:rPr>
                      <m:t>,</m:t>
                    </m:r>
                    <m:r>
                      <a:rPr lang="en-AU" sz="2400" b="0" i="1" dirty="0" smtClean="0">
                        <a:latin typeface="Cambria Math" panose="02040503050406030204" pitchFamily="18" charset="0"/>
                      </a:rPr>
                      <m:t>𝑗</m:t>
                    </m:r>
                  </m:oMath>
                </a14:m>
                <a:r>
                  <a:rPr lang="en-AU" sz="2400" dirty="0" smtClean="0"/>
                  <a:t> or </a:t>
                </a:r>
                <a14:m>
                  <m:oMath xmlns:m="http://schemas.openxmlformats.org/officeDocument/2006/math">
                    <m:r>
                      <a:rPr lang="en-AU" sz="2400" b="0" i="1" dirty="0" smtClean="0">
                        <a:latin typeface="Cambria Math" panose="02040503050406030204" pitchFamily="18" charset="0"/>
                      </a:rPr>
                      <m:t>𝑡</m:t>
                    </m:r>
                  </m:oMath>
                </a14:m>
                <a:endParaRPr lang="en-AU" sz="2400" dirty="0" smtClean="0"/>
              </a:p>
              <a:p>
                <a:pPr lvl="2"/>
                <a:r>
                  <a:rPr lang="en-AU" sz="2000" dirty="0" smtClean="0"/>
                  <a:t>Various locations of the step</a:t>
                </a:r>
              </a:p>
              <a:p>
                <a:pPr lvl="1"/>
                <a:r>
                  <a:rPr lang="en-AU" sz="2400" dirty="0"/>
                  <a:t>All </a:t>
                </a:r>
                <a:r>
                  <a:rPr lang="en-AU" sz="2400" dirty="0" smtClean="0"/>
                  <a:t>unit gradient ramp </a:t>
                </a:r>
                <a:r>
                  <a:rPr lang="en-AU" sz="2400" dirty="0"/>
                  <a:t>functions of </a:t>
                </a:r>
                <a14:m>
                  <m:oMath xmlns:m="http://schemas.openxmlformats.org/officeDocument/2006/math">
                    <m:r>
                      <a:rPr lang="en-AU" sz="2400" i="1" dirty="0">
                        <a:latin typeface="Cambria Math" panose="02040503050406030204" pitchFamily="18" charset="0"/>
                      </a:rPr>
                      <m:t>𝑘</m:t>
                    </m:r>
                    <m:r>
                      <a:rPr lang="en-AU" sz="2400" i="1" dirty="0">
                        <a:latin typeface="Cambria Math" panose="02040503050406030204" pitchFamily="18" charset="0"/>
                      </a:rPr>
                      <m:t>,</m:t>
                    </m:r>
                    <m:r>
                      <a:rPr lang="en-AU" sz="2400" i="1" dirty="0">
                        <a:latin typeface="Cambria Math" panose="02040503050406030204" pitchFamily="18" charset="0"/>
                      </a:rPr>
                      <m:t>𝑗</m:t>
                    </m:r>
                  </m:oMath>
                </a14:m>
                <a:r>
                  <a:rPr lang="en-AU" sz="2400" dirty="0"/>
                  <a:t> or </a:t>
                </a:r>
                <a14:m>
                  <m:oMath xmlns:m="http://schemas.openxmlformats.org/officeDocument/2006/math">
                    <m:r>
                      <a:rPr lang="en-AU" sz="2400" i="1" dirty="0">
                        <a:latin typeface="Cambria Math" panose="02040503050406030204" pitchFamily="18" charset="0"/>
                      </a:rPr>
                      <m:t>𝑡</m:t>
                    </m:r>
                  </m:oMath>
                </a14:m>
                <a:endParaRPr lang="en-AU" sz="2400" dirty="0"/>
              </a:p>
              <a:p>
                <a:pPr lvl="2"/>
                <a:r>
                  <a:rPr lang="en-AU" sz="2000" dirty="0" smtClean="0"/>
                  <a:t>Various locations of the start and end of the ramp</a:t>
                </a:r>
              </a:p>
              <a:p>
                <a:pPr lvl="2"/>
                <a:r>
                  <a:rPr lang="en-AU" sz="2000" dirty="0" smtClean="0"/>
                  <a:t>Combinations of these </a:t>
                </a:r>
                <a:r>
                  <a:rPr lang="en-AU" sz="2000" b="1" dirty="0" smtClean="0">
                    <a:solidFill>
                      <a:srgbClr val="FF0000"/>
                    </a:solidFill>
                  </a:rPr>
                  <a:t>(linear splines)</a:t>
                </a:r>
                <a:r>
                  <a:rPr lang="en-AU" sz="2000" dirty="0" smtClean="0"/>
                  <a:t> can approximate smooth curves</a:t>
                </a:r>
              </a:p>
              <a:p>
                <a:pPr lvl="1"/>
                <a:r>
                  <a:rPr lang="en-AU" sz="2400" dirty="0"/>
                  <a:t>(later) interactions between </a:t>
                </a:r>
                <a:r>
                  <a:rPr lang="en-AU" sz="2400" dirty="0" smtClean="0"/>
                  <a:t>the step </a:t>
                </a:r>
                <a:r>
                  <a:rPr lang="en-AU" sz="2400" smtClean="0"/>
                  <a:t>basis functions</a:t>
                </a:r>
                <a:endParaRPr lang="en-AU"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33942" y="1052736"/>
                <a:ext cx="8229600" cy="4320480"/>
              </a:xfrm>
              <a:blipFill rotWithShape="0">
                <a:blip r:embed="rId2"/>
                <a:stretch>
                  <a:fillRect l="-963" t="-989" b="-22740"/>
                </a:stretch>
              </a:blipFill>
            </p:spPr>
            <p:txBody>
              <a:bodyPr/>
              <a:lstStyle/>
              <a:p>
                <a:r>
                  <a:rPr lang="en-AU">
                    <a:noFill/>
                  </a:rPr>
                  <a:t> </a:t>
                </a:r>
              </a:p>
            </p:txBody>
          </p:sp>
        </mc:Fallback>
      </mc:AlternateContent>
      <p:cxnSp>
        <p:nvCxnSpPr>
          <p:cNvPr id="5" name="Straight Connector 4"/>
          <p:cNvCxnSpPr/>
          <p:nvPr/>
        </p:nvCxnSpPr>
        <p:spPr>
          <a:xfrm>
            <a:off x="7164288" y="4149080"/>
            <a:ext cx="172819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812360" y="3429000"/>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812360" y="3429000"/>
            <a:ext cx="1080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64288" y="5085184"/>
            <a:ext cx="172819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937455" y="4437112"/>
            <a:ext cx="9550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380312" y="4437112"/>
            <a:ext cx="576064" cy="6480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16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lstStyle/>
          <a:p>
            <a:r>
              <a:rPr lang="en-AU" sz="2000" dirty="0" smtClean="0"/>
              <a:t>Motivation</a:t>
            </a:r>
          </a:p>
          <a:p>
            <a:r>
              <a:rPr lang="en-AU" sz="2000" dirty="0" smtClean="0"/>
              <a:t>Regularized regression</a:t>
            </a:r>
          </a:p>
          <a:p>
            <a:pPr lvl="1"/>
            <a:r>
              <a:rPr lang="en-AU" sz="2000" dirty="0" smtClean="0"/>
              <a:t>In general</a:t>
            </a:r>
          </a:p>
          <a:p>
            <a:pPr lvl="1"/>
            <a:r>
              <a:rPr lang="en-AU" sz="2000" dirty="0" smtClean="0"/>
              <a:t>The lasso</a:t>
            </a:r>
          </a:p>
          <a:p>
            <a:r>
              <a:rPr lang="en-AU" sz="2000" dirty="0"/>
              <a:t>Loss reserving framework and notation</a:t>
            </a:r>
          </a:p>
          <a:p>
            <a:r>
              <a:rPr lang="en-AU" sz="2000" b="1" dirty="0" smtClean="0">
                <a:solidFill>
                  <a:srgbClr val="FF0000"/>
                </a:solidFill>
              </a:rPr>
              <a:t>Application of lasso to loss reserving</a:t>
            </a:r>
          </a:p>
          <a:p>
            <a:r>
              <a:rPr lang="en-AU" sz="2000" dirty="0" smtClean="0"/>
              <a:t>Test on simulated data</a:t>
            </a:r>
          </a:p>
          <a:p>
            <a:pPr lvl="1"/>
            <a:r>
              <a:rPr lang="en-AU" sz="2000" dirty="0" smtClean="0"/>
              <a:t>Data set</a:t>
            </a:r>
          </a:p>
          <a:p>
            <a:pPr lvl="1"/>
            <a:r>
              <a:rPr lang="en-AU" sz="2000" dirty="0" smtClean="0"/>
              <a:t>Results</a:t>
            </a:r>
          </a:p>
          <a:p>
            <a:r>
              <a:rPr lang="en-AU" sz="2000" dirty="0" smtClean="0"/>
              <a:t>Further testing and development</a:t>
            </a:r>
          </a:p>
          <a:p>
            <a:r>
              <a:rPr lang="en-AU" sz="2000" dirty="0" smtClean="0"/>
              <a:t>Conclusion </a:t>
            </a:r>
            <a:r>
              <a:rPr lang="en-AU" dirty="0" smtClean="0"/>
              <a:t> </a:t>
            </a:r>
            <a:endParaRPr lang="en-AU" dirty="0"/>
          </a:p>
        </p:txBody>
      </p:sp>
    </p:spTree>
    <p:extLst>
      <p:ext uri="{BB962C8B-B14F-4D97-AF65-F5344CB8AC3E}">
        <p14:creationId xmlns:p14="http://schemas.microsoft.com/office/powerpoint/2010/main" val="1136592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435280" cy="792088"/>
          </a:xfrm>
        </p:spPr>
        <p:txBody>
          <a:bodyPr/>
          <a:lstStyle/>
          <a:p>
            <a:r>
              <a:rPr lang="en-AU" sz="3200" dirty="0"/>
              <a:t>Application of lasso to loss reserving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AU" sz="2400" dirty="0" smtClean="0"/>
                  <a:t>4 data sets with different underlying model structures (of </a:t>
                </a:r>
                <a14:m>
                  <m:oMath xmlns:m="http://schemas.openxmlformats.org/officeDocument/2006/math">
                    <m:sSub>
                      <m:sSubPr>
                        <m:ctrlPr>
                          <a:rPr lang="en-AU" sz="2400" i="1">
                            <a:latin typeface="Cambria Math" panose="02040503050406030204" pitchFamily="18" charset="0"/>
                          </a:rPr>
                        </m:ctrlPr>
                      </m:sSubPr>
                      <m:e>
                        <m:r>
                          <a:rPr lang="en-AU" sz="2400" i="1">
                            <a:latin typeface="Cambria Math" panose="02040503050406030204" pitchFamily="18" charset="0"/>
                          </a:rPr>
                          <m:t>𝜇</m:t>
                        </m:r>
                      </m:e>
                      <m:sub>
                        <m:r>
                          <a:rPr lang="en-AU" sz="2400" i="1">
                            <a:latin typeface="Cambria Math" panose="02040503050406030204" pitchFamily="18" charset="0"/>
                          </a:rPr>
                          <m:t>𝑘𝑗</m:t>
                        </m:r>
                      </m:sub>
                    </m:sSub>
                  </m:oMath>
                </a14:m>
                <a:r>
                  <a:rPr lang="en-AU" sz="2400" dirty="0" smtClean="0"/>
                  <a:t>) considered</a:t>
                </a:r>
                <a:endParaRPr lang="en-AU" sz="2400" dirty="0"/>
              </a:p>
              <a:p>
                <a:pPr lvl="1"/>
                <a:r>
                  <a:rPr lang="en-AU" sz="2400" dirty="0" smtClean="0"/>
                  <a:t>In increasing order of stress to the model</a:t>
                </a:r>
              </a:p>
              <a:p>
                <a:pPr lvl="1"/>
                <a:r>
                  <a:rPr lang="en-AU" sz="2400" dirty="0" smtClean="0"/>
                  <a:t>Lasso applied to each dataset</a:t>
                </a:r>
              </a:p>
              <a:p>
                <a:pPr lvl="2"/>
                <a:r>
                  <a:rPr lang="en-AU" sz="2000" dirty="0" smtClean="0"/>
                  <a:t>Once the tuning constant </a:t>
                </a:r>
                <a14:m>
                  <m:oMath xmlns:m="http://schemas.openxmlformats.org/officeDocument/2006/math">
                    <m:r>
                      <a:rPr lang="en-AU" sz="2000">
                        <a:latin typeface="Cambria Math" panose="02040503050406030204" pitchFamily="18" charset="0"/>
                      </a:rPr>
                      <m:t>𝜆</m:t>
                    </m:r>
                  </m:oMath>
                </a14:m>
                <a:r>
                  <a:rPr lang="en-AU" sz="2000" dirty="0" smtClean="0"/>
                  <a:t> selected, </a:t>
                </a:r>
                <a:r>
                  <a:rPr lang="en-AU" sz="2000" dirty="0"/>
                  <a:t>models </a:t>
                </a:r>
                <a:r>
                  <a:rPr lang="en-AU" sz="2000" dirty="0" smtClean="0"/>
                  <a:t>are self-assembling</a:t>
                </a:r>
              </a:p>
              <a:p>
                <a:pPr lvl="1"/>
                <a:r>
                  <a:rPr lang="en-AU" sz="2400" dirty="0" smtClean="0"/>
                  <a:t>Interest in examination of the extent to which the model self-assembles the structures concealed in the data</a:t>
                </a:r>
              </a:p>
              <a:p>
                <a:pPr lvl="1"/>
                <a:r>
                  <a:rPr lang="en-AU" sz="2400" dirty="0" smtClean="0"/>
                  <a:t>Also compare model forecasts with those from the chain ladder</a:t>
                </a:r>
                <a:endParaRPr lang="en-AU" sz="2400" dirty="0"/>
              </a:p>
              <a:p>
                <a:endParaRPr lang="en-AU"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989" r="-741" b="-4661"/>
                </a:stretch>
              </a:blipFill>
            </p:spPr>
            <p:txBody>
              <a:bodyPr/>
              <a:lstStyle/>
              <a:p>
                <a:r>
                  <a:rPr lang="en-AU">
                    <a:noFill/>
                  </a:rPr>
                  <a:t> </a:t>
                </a:r>
              </a:p>
            </p:txBody>
          </p:sp>
        </mc:Fallback>
      </mc:AlternateContent>
    </p:spTree>
    <p:extLst>
      <p:ext uri="{BB962C8B-B14F-4D97-AF65-F5344CB8AC3E}">
        <p14:creationId xmlns:p14="http://schemas.microsoft.com/office/powerpoint/2010/main" val="296017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lstStyle/>
          <a:p>
            <a:r>
              <a:rPr lang="en-AU" sz="2000" dirty="0" smtClean="0"/>
              <a:t>Motivation</a:t>
            </a:r>
          </a:p>
          <a:p>
            <a:r>
              <a:rPr lang="en-AU" sz="2000" dirty="0" smtClean="0"/>
              <a:t>Regularized regression</a:t>
            </a:r>
          </a:p>
          <a:p>
            <a:pPr lvl="1"/>
            <a:r>
              <a:rPr lang="en-AU" sz="2000" dirty="0" smtClean="0"/>
              <a:t>In general</a:t>
            </a:r>
          </a:p>
          <a:p>
            <a:pPr lvl="1"/>
            <a:r>
              <a:rPr lang="en-AU" sz="2000" dirty="0" smtClean="0"/>
              <a:t>The lasso</a:t>
            </a:r>
          </a:p>
          <a:p>
            <a:r>
              <a:rPr lang="en-AU" sz="2000" dirty="0"/>
              <a:t>Loss reserving framework and notation</a:t>
            </a:r>
          </a:p>
          <a:p>
            <a:r>
              <a:rPr lang="en-AU" sz="2000" dirty="0" smtClean="0"/>
              <a:t>Application of lasso to loss reserving</a:t>
            </a:r>
          </a:p>
          <a:p>
            <a:r>
              <a:rPr lang="en-AU" sz="2000" b="1" dirty="0" smtClean="0">
                <a:solidFill>
                  <a:srgbClr val="FF0000"/>
                </a:solidFill>
              </a:rPr>
              <a:t>Test on simulated data</a:t>
            </a:r>
          </a:p>
          <a:p>
            <a:pPr lvl="1"/>
            <a:r>
              <a:rPr lang="en-AU" sz="2000" dirty="0" smtClean="0"/>
              <a:t>Data set</a:t>
            </a:r>
          </a:p>
          <a:p>
            <a:pPr lvl="1"/>
            <a:r>
              <a:rPr lang="en-AU" sz="2000" dirty="0" smtClean="0"/>
              <a:t>Results</a:t>
            </a:r>
          </a:p>
          <a:p>
            <a:r>
              <a:rPr lang="en-AU" sz="2000" dirty="0" smtClean="0"/>
              <a:t>Further testing and development</a:t>
            </a:r>
          </a:p>
          <a:p>
            <a:r>
              <a:rPr lang="en-AU" sz="2000" dirty="0" smtClean="0"/>
              <a:t>Conclusion </a:t>
            </a:r>
            <a:r>
              <a:rPr lang="en-AU" dirty="0" smtClean="0"/>
              <a:t> </a:t>
            </a:r>
            <a:endParaRPr lang="en-AU" dirty="0"/>
          </a:p>
        </p:txBody>
      </p:sp>
    </p:spTree>
    <p:extLst>
      <p:ext uri="{BB962C8B-B14F-4D97-AF65-F5344CB8AC3E}">
        <p14:creationId xmlns:p14="http://schemas.microsoft.com/office/powerpoint/2010/main" val="1583413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set 1: set-up</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AU" sz="2000" dirty="0" smtClean="0"/>
                  <a:t>Recall </a:t>
                </a:r>
                <a14:m>
                  <m:oMath xmlns:m="http://schemas.openxmlformats.org/officeDocument/2006/math">
                    <m:sSub>
                      <m:sSubPr>
                        <m:ctrlPr>
                          <a:rPr lang="en-AU" sz="2000" i="1">
                            <a:solidFill>
                              <a:srgbClr val="0070C0"/>
                            </a:solidFill>
                            <a:latin typeface="Cambria Math" panose="02040503050406030204" pitchFamily="18" charset="0"/>
                          </a:rPr>
                        </m:ctrlPr>
                      </m:sSubPr>
                      <m:e>
                        <m:r>
                          <a:rPr lang="en-AU" sz="2000" i="1">
                            <a:solidFill>
                              <a:srgbClr val="0070C0"/>
                            </a:solidFill>
                            <a:latin typeface="Cambria Math" panose="02040503050406030204" pitchFamily="18" charset="0"/>
                          </a:rPr>
                          <m:t>𝑙𝑛</m:t>
                        </m:r>
                        <m:r>
                          <a:rPr lang="en-AU" sz="2000" i="1">
                            <a:solidFill>
                              <a:srgbClr val="0070C0"/>
                            </a:solidFill>
                            <a:latin typeface="Cambria Math" panose="02040503050406030204" pitchFamily="18" charset="0"/>
                          </a:rPr>
                          <m:t> </m:t>
                        </m:r>
                        <m:r>
                          <a:rPr lang="en-AU" sz="2000" i="1">
                            <a:solidFill>
                              <a:srgbClr val="0070C0"/>
                            </a:solidFill>
                            <a:latin typeface="Cambria Math" panose="02040503050406030204" pitchFamily="18" charset="0"/>
                          </a:rPr>
                          <m:t>𝜇</m:t>
                        </m:r>
                      </m:e>
                      <m:sub>
                        <m:r>
                          <a:rPr lang="en-AU" sz="2000" i="1">
                            <a:solidFill>
                              <a:srgbClr val="0070C0"/>
                            </a:solidFill>
                            <a:latin typeface="Cambria Math" panose="02040503050406030204" pitchFamily="18" charset="0"/>
                          </a:rPr>
                          <m:t>𝑘𝑗</m:t>
                        </m:r>
                      </m:sub>
                    </m:sSub>
                    <m:r>
                      <a:rPr lang="en-AU" sz="2000" i="1">
                        <a:solidFill>
                          <a:srgbClr val="0070C0"/>
                        </a:solidFill>
                        <a:latin typeface="Cambria Math" panose="02040503050406030204" pitchFamily="18" charset="0"/>
                      </a:rPr>
                      <m:t>=</m:t>
                    </m:r>
                    <m:sSub>
                      <m:sSubPr>
                        <m:ctrlPr>
                          <a:rPr lang="en-AU" sz="2000" i="1">
                            <a:solidFill>
                              <a:srgbClr val="0070C0"/>
                            </a:solidFill>
                            <a:latin typeface="Cambria Math" panose="02040503050406030204" pitchFamily="18" charset="0"/>
                          </a:rPr>
                        </m:ctrlPr>
                      </m:sSubPr>
                      <m:e>
                        <m:r>
                          <a:rPr lang="en-AU" sz="2000" i="1">
                            <a:solidFill>
                              <a:srgbClr val="0070C0"/>
                            </a:solidFill>
                            <a:latin typeface="Cambria Math" panose="02040503050406030204" pitchFamily="18" charset="0"/>
                          </a:rPr>
                          <m:t>𝛼</m:t>
                        </m:r>
                      </m:e>
                      <m:sub>
                        <m:r>
                          <a:rPr lang="en-AU" sz="2000" i="1">
                            <a:solidFill>
                              <a:srgbClr val="0070C0"/>
                            </a:solidFill>
                            <a:latin typeface="Cambria Math" panose="02040503050406030204" pitchFamily="18" charset="0"/>
                          </a:rPr>
                          <m:t>𝑘</m:t>
                        </m:r>
                      </m:sub>
                    </m:sSub>
                    <m:r>
                      <a:rPr lang="en-AU" sz="2000" i="1">
                        <a:solidFill>
                          <a:srgbClr val="0070C0"/>
                        </a:solidFill>
                        <a:latin typeface="Cambria Math" panose="02040503050406030204" pitchFamily="18" charset="0"/>
                      </a:rPr>
                      <m:t>+</m:t>
                    </m:r>
                    <m:sSub>
                      <m:sSubPr>
                        <m:ctrlPr>
                          <a:rPr lang="en-AU" sz="2000" i="1">
                            <a:solidFill>
                              <a:srgbClr val="0070C0"/>
                            </a:solidFill>
                            <a:latin typeface="Cambria Math" panose="02040503050406030204" pitchFamily="18" charset="0"/>
                          </a:rPr>
                        </m:ctrlPr>
                      </m:sSubPr>
                      <m:e>
                        <m:r>
                          <a:rPr lang="en-AU" sz="2000" i="1">
                            <a:solidFill>
                              <a:srgbClr val="0070C0"/>
                            </a:solidFill>
                            <a:latin typeface="Cambria Math" panose="02040503050406030204" pitchFamily="18" charset="0"/>
                          </a:rPr>
                          <m:t>𝛽</m:t>
                        </m:r>
                      </m:e>
                      <m:sub>
                        <m:r>
                          <a:rPr lang="en-AU" sz="2000" i="1">
                            <a:solidFill>
                              <a:srgbClr val="0070C0"/>
                            </a:solidFill>
                            <a:latin typeface="Cambria Math" panose="02040503050406030204" pitchFamily="18" charset="0"/>
                          </a:rPr>
                          <m:t>𝑗</m:t>
                        </m:r>
                      </m:sub>
                    </m:sSub>
                    <m:r>
                      <a:rPr lang="en-AU" sz="2000" i="1">
                        <a:solidFill>
                          <a:srgbClr val="0070C0"/>
                        </a:solidFill>
                        <a:latin typeface="Cambria Math" panose="02040503050406030204" pitchFamily="18" charset="0"/>
                      </a:rPr>
                      <m:t>+</m:t>
                    </m:r>
                    <m:sSub>
                      <m:sSubPr>
                        <m:ctrlPr>
                          <a:rPr lang="en-AU" sz="2000" i="1">
                            <a:solidFill>
                              <a:srgbClr val="0070C0"/>
                            </a:solidFill>
                            <a:latin typeface="Cambria Math" panose="02040503050406030204" pitchFamily="18" charset="0"/>
                          </a:rPr>
                        </m:ctrlPr>
                      </m:sSubPr>
                      <m:e>
                        <m:r>
                          <a:rPr lang="en-AU" sz="2000" i="1">
                            <a:solidFill>
                              <a:srgbClr val="0070C0"/>
                            </a:solidFill>
                            <a:latin typeface="Cambria Math" panose="02040503050406030204" pitchFamily="18" charset="0"/>
                          </a:rPr>
                          <m:t>𝛾</m:t>
                        </m:r>
                      </m:e>
                      <m:sub>
                        <m:r>
                          <a:rPr lang="en-AU" sz="2000" i="1">
                            <a:solidFill>
                              <a:srgbClr val="0070C0"/>
                            </a:solidFill>
                            <a:latin typeface="Cambria Math" panose="02040503050406030204" pitchFamily="18" charset="0"/>
                          </a:rPr>
                          <m:t>𝑡</m:t>
                        </m:r>
                      </m:sub>
                    </m:sSub>
                  </m:oMath>
                </a14:m>
                <a:endParaRPr lang="en-AU" sz="2000" dirty="0" smtClean="0"/>
              </a:p>
              <a:p>
                <a:r>
                  <a:rPr lang="en-AU" sz="2000" dirty="0" smtClean="0"/>
                  <a:t>Observations (both past and future, whole square, not just triangle) simulated according to </a:t>
                </a:r>
                <a14:m>
                  <m:oMath xmlns:m="http://schemas.openxmlformats.org/officeDocument/2006/math">
                    <m:sSub>
                      <m:sSubPr>
                        <m:ctrlPr>
                          <a:rPr lang="en-AU" sz="2000" i="1" smtClean="0">
                            <a:latin typeface="Cambria Math" panose="02040503050406030204" pitchFamily="18" charset="0"/>
                          </a:rPr>
                        </m:ctrlPr>
                      </m:sSubPr>
                      <m:e>
                        <m:r>
                          <a:rPr lang="en-AU" sz="2000" b="0" i="1" smtClean="0">
                            <a:latin typeface="Cambria Math" panose="02040503050406030204" pitchFamily="18" charset="0"/>
                          </a:rPr>
                          <m:t>𝑌</m:t>
                        </m:r>
                      </m:e>
                      <m:sub>
                        <m:r>
                          <a:rPr lang="en-AU" sz="2000" b="0" i="1" smtClean="0">
                            <a:latin typeface="Cambria Math" panose="02040503050406030204" pitchFamily="18" charset="0"/>
                          </a:rPr>
                          <m:t>𝑘𝑗</m:t>
                        </m:r>
                      </m:sub>
                    </m:sSub>
                    <m:r>
                      <a:rPr lang="en-AU" sz="2000" b="0" i="1" smtClean="0">
                        <a:latin typeface="Cambria Math" panose="02040503050406030204" pitchFamily="18" charset="0"/>
                      </a:rPr>
                      <m:t>~</m:t>
                    </m:r>
                    <m:r>
                      <a:rPr lang="en-AU" sz="2000" b="0" i="1" smtClean="0">
                        <a:latin typeface="Cambria Math" panose="02040503050406030204" pitchFamily="18" charset="0"/>
                      </a:rPr>
                      <m:t>𝑂𝐷𝑃</m:t>
                    </m:r>
                    <m:r>
                      <a:rPr lang="en-AU" sz="2000" b="0" i="1" smtClean="0">
                        <a:latin typeface="Cambria Math" panose="02040503050406030204" pitchFamily="18" charset="0"/>
                      </a:rPr>
                      <m:t>(</m:t>
                    </m:r>
                    <m:sSub>
                      <m:sSubPr>
                        <m:ctrlPr>
                          <a:rPr lang="en-AU" sz="2000" i="1">
                            <a:latin typeface="Cambria Math" panose="02040503050406030204" pitchFamily="18" charset="0"/>
                          </a:rPr>
                        </m:ctrlPr>
                      </m:sSubPr>
                      <m:e>
                        <m:r>
                          <a:rPr lang="en-AU" sz="2000" i="1" smtClean="0">
                            <a:latin typeface="Cambria Math" panose="02040503050406030204" pitchFamily="18" charset="0"/>
                            <a:ea typeface="Cambria Math" panose="02040503050406030204" pitchFamily="18" charset="0"/>
                          </a:rPr>
                          <m:t>𝜇</m:t>
                        </m:r>
                      </m:e>
                      <m:sub>
                        <m:r>
                          <a:rPr lang="en-AU" sz="2000" i="1">
                            <a:latin typeface="Cambria Math" panose="02040503050406030204" pitchFamily="18" charset="0"/>
                          </a:rPr>
                          <m:t>𝑘𝑗</m:t>
                        </m:r>
                      </m:sub>
                    </m:sSub>
                    <m:r>
                      <a:rPr lang="en-AU" sz="2000" b="0" i="1" smtClean="0">
                        <a:latin typeface="Cambria Math" panose="02040503050406030204" pitchFamily="18" charset="0"/>
                      </a:rPr>
                      <m:t>,</m:t>
                    </m:r>
                    <m:r>
                      <a:rPr lang="en-AU" sz="2000" b="0" i="1" smtClean="0">
                        <a:latin typeface="Cambria Math" panose="02040503050406030204" pitchFamily="18" charset="0"/>
                        <a:ea typeface="Cambria Math" panose="02040503050406030204" pitchFamily="18" charset="0"/>
                      </a:rPr>
                      <m:t>𝜙</m:t>
                    </m:r>
                    <m:r>
                      <a:rPr lang="en-AU" sz="2000" b="0" i="1" smtClean="0">
                        <a:latin typeface="Cambria Math" panose="02040503050406030204" pitchFamily="18" charset="0"/>
                        <a:ea typeface="Cambria Math" panose="02040503050406030204" pitchFamily="18" charset="0"/>
                      </a:rPr>
                      <m:t>)</m:t>
                    </m:r>
                  </m:oMath>
                </a14:m>
                <a:endParaRPr lang="en-AU" sz="2000" dirty="0" smtClean="0"/>
              </a:p>
              <a:p>
                <a:pPr lvl="1"/>
                <a:r>
                  <a:rPr lang="en-AU" sz="2000" dirty="0" smtClean="0"/>
                  <a:t>Assumed that the </a:t>
                </a:r>
                <a14:m>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rPr>
                          <m:t>𝑌</m:t>
                        </m:r>
                      </m:e>
                      <m:sub>
                        <m:r>
                          <a:rPr lang="en-AU" sz="2000" i="1">
                            <a:latin typeface="Cambria Math" panose="02040503050406030204" pitchFamily="18" charset="0"/>
                          </a:rPr>
                          <m:t>𝑘𝑗</m:t>
                        </m:r>
                      </m:sub>
                    </m:sSub>
                  </m:oMath>
                </a14:m>
                <a:r>
                  <a:rPr lang="en-AU" sz="2000" dirty="0" smtClean="0"/>
                  <a:t> are in constant dollar values (inflation corrected)</a:t>
                </a:r>
              </a:p>
              <a:p>
                <a:pPr lvl="2"/>
                <a:r>
                  <a:rPr lang="en-AU" sz="1800" dirty="0" smtClean="0"/>
                  <a:t>Any calendar quarter trend represents </a:t>
                </a:r>
                <a:r>
                  <a:rPr lang="en-AU" sz="1800" b="1" dirty="0" smtClean="0">
                    <a:solidFill>
                      <a:srgbClr val="FF0000"/>
                    </a:solidFill>
                  </a:rPr>
                  <a:t>superimposed inflation (“SI”)</a:t>
                </a:r>
              </a:p>
              <a:p>
                <a:pPr lvl="1"/>
                <a:r>
                  <a:rPr lang="en-AU" sz="2000" dirty="0" smtClean="0"/>
                  <a:t>Upper triangle forms training data set</a:t>
                </a:r>
              </a:p>
              <a:p>
                <a:pPr lvl="1"/>
                <a:r>
                  <a:rPr lang="en-AU" sz="2000" dirty="0" smtClean="0"/>
                  <a:t>Lower </a:t>
                </a:r>
                <a:r>
                  <a:rPr lang="en-AU" sz="2000" dirty="0"/>
                  <a:t>triangle forms </a:t>
                </a:r>
                <a:r>
                  <a:rPr lang="en-AU" sz="2000" dirty="0" smtClean="0"/>
                  <a:t>test data set</a:t>
                </a:r>
              </a:p>
              <a:p>
                <a:r>
                  <a:rPr lang="en-AU" sz="2000" dirty="0" smtClean="0"/>
                  <a:t>Assume</a:t>
                </a:r>
              </a:p>
              <a:p>
                <a:pPr lvl="1">
                  <a:buFont typeface="Wingdings" panose="05000000000000000000" pitchFamily="2" charset="2"/>
                  <a:buChar char="§"/>
                </a:pPr>
                <a:r>
                  <a:rPr lang="en-AU" sz="2000" dirty="0" smtClean="0">
                    <a:solidFill>
                      <a:schemeClr val="tx1"/>
                    </a:solidFill>
                  </a:rPr>
                  <a:t> </a:t>
                </a:r>
                <a14:m>
                  <m:oMath xmlns:m="http://schemas.openxmlformats.org/officeDocument/2006/math">
                    <m:sSub>
                      <m:sSubPr>
                        <m:ctrlPr>
                          <a:rPr lang="en-AU" sz="2000" i="1" smtClean="0">
                            <a:solidFill>
                              <a:schemeClr val="tx1"/>
                            </a:solidFill>
                            <a:latin typeface="Cambria Math" panose="02040503050406030204" pitchFamily="18" charset="0"/>
                          </a:rPr>
                        </m:ctrlPr>
                      </m:sSubPr>
                      <m:e>
                        <m:r>
                          <a:rPr lang="en-AU" sz="2000" i="1">
                            <a:solidFill>
                              <a:schemeClr val="tx1"/>
                            </a:solidFill>
                            <a:latin typeface="Cambria Math" panose="02040503050406030204" pitchFamily="18" charset="0"/>
                          </a:rPr>
                          <m:t>𝛽</m:t>
                        </m:r>
                      </m:e>
                      <m:sub>
                        <m:r>
                          <a:rPr lang="en-AU" sz="2000" i="1">
                            <a:solidFill>
                              <a:schemeClr val="tx1"/>
                            </a:solidFill>
                            <a:latin typeface="Cambria Math" panose="02040503050406030204" pitchFamily="18" charset="0"/>
                          </a:rPr>
                          <m:t>𝑗</m:t>
                        </m:r>
                      </m:sub>
                    </m:sSub>
                  </m:oMath>
                </a14:m>
                <a:r>
                  <a:rPr lang="en-AU" sz="2000" dirty="0" smtClean="0">
                    <a:solidFill>
                      <a:schemeClr val="tx1"/>
                    </a:solidFill>
                  </a:rPr>
                  <a:t> </a:t>
                </a:r>
                <a:r>
                  <a:rPr lang="en-AU" sz="2000" dirty="0" smtClean="0"/>
                  <a:t>follows </a:t>
                </a:r>
                <a:r>
                  <a:rPr lang="en-AU" sz="2000" dirty="0" err="1" smtClean="0"/>
                  <a:t>Hoerl</a:t>
                </a:r>
                <a:r>
                  <a:rPr lang="en-AU" sz="2000" dirty="0" smtClean="0"/>
                  <a:t> curve as function of </a:t>
                </a:r>
                <a14:m>
                  <m:oMath xmlns:m="http://schemas.openxmlformats.org/officeDocument/2006/math">
                    <m:r>
                      <a:rPr lang="en-AU" sz="2000" i="1" dirty="0" smtClean="0">
                        <a:latin typeface="Cambria Math" panose="02040503050406030204" pitchFamily="18" charset="0"/>
                      </a:rPr>
                      <m:t>𝑗</m:t>
                    </m:r>
                  </m:oMath>
                </a14:m>
                <a:endParaRPr lang="en-AU" sz="2000" dirty="0" smtClean="0"/>
              </a:p>
              <a:p>
                <a:pPr lvl="1">
                  <a:buFont typeface="Wingdings" panose="05000000000000000000" pitchFamily="2" charset="2"/>
                  <a:buChar char="§"/>
                </a:pPr>
                <a:r>
                  <a:rPr lang="en-AU" sz="2000" dirty="0" smtClean="0">
                    <a:solidFill>
                      <a:schemeClr val="tx1"/>
                    </a:solidFill>
                  </a:rPr>
                  <a:t> </a:t>
                </a:r>
                <a14:m>
                  <m:oMath xmlns:m="http://schemas.openxmlformats.org/officeDocument/2006/math">
                    <m:sSub>
                      <m:sSubPr>
                        <m:ctrlPr>
                          <a:rPr lang="en-AU" sz="2000" i="1" smtClean="0">
                            <a:solidFill>
                              <a:schemeClr val="tx1"/>
                            </a:solidFill>
                            <a:latin typeface="Cambria Math" panose="02040503050406030204" pitchFamily="18" charset="0"/>
                          </a:rPr>
                        </m:ctrlPr>
                      </m:sSubPr>
                      <m:e>
                        <m:r>
                          <a:rPr lang="en-AU" sz="2000" i="1">
                            <a:solidFill>
                              <a:schemeClr val="tx1"/>
                            </a:solidFill>
                            <a:latin typeface="Cambria Math" panose="02040503050406030204" pitchFamily="18" charset="0"/>
                          </a:rPr>
                          <m:t>𝛾</m:t>
                        </m:r>
                      </m:e>
                      <m:sub>
                        <m:r>
                          <a:rPr lang="en-AU" sz="2000" i="1">
                            <a:solidFill>
                              <a:schemeClr val="tx1"/>
                            </a:solidFill>
                            <a:latin typeface="Cambria Math" panose="02040503050406030204" pitchFamily="18" charset="0"/>
                          </a:rPr>
                          <m:t>𝑡</m:t>
                        </m:r>
                      </m:sub>
                    </m:sSub>
                  </m:oMath>
                </a14:m>
                <a:r>
                  <a:rPr lang="en-AU" sz="2000" dirty="0" smtClean="0"/>
                  <a:t>=0 (no payment year effect)</a:t>
                </a:r>
              </a:p>
              <a:p>
                <a:pPr lvl="1">
                  <a:buFont typeface="Wingdings" panose="05000000000000000000" pitchFamily="2" charset="2"/>
                  <a:buChar char="§"/>
                </a:pPr>
                <a:r>
                  <a:rPr lang="en-AU" sz="2000" dirty="0" smtClean="0"/>
                  <a:t> </a:t>
                </a:r>
                <a14:m>
                  <m:oMath xmlns:m="http://schemas.openxmlformats.org/officeDocument/2006/math">
                    <m:sSub>
                      <m:sSubPr>
                        <m:ctrlPr>
                          <a:rPr lang="en-AU" sz="2000" i="1" smtClean="0">
                            <a:solidFill>
                              <a:schemeClr val="tx1"/>
                            </a:solidFill>
                            <a:latin typeface="Cambria Math" panose="02040503050406030204" pitchFamily="18" charset="0"/>
                          </a:rPr>
                        </m:ctrlPr>
                      </m:sSubPr>
                      <m:e>
                        <m:r>
                          <a:rPr lang="en-AU" sz="2000" i="1">
                            <a:solidFill>
                              <a:schemeClr val="tx1"/>
                            </a:solidFill>
                            <a:latin typeface="Cambria Math" panose="02040503050406030204" pitchFamily="18" charset="0"/>
                          </a:rPr>
                          <m:t>𝛼</m:t>
                        </m:r>
                      </m:e>
                      <m:sub>
                        <m:r>
                          <a:rPr lang="en-AU" sz="2000" i="1">
                            <a:solidFill>
                              <a:schemeClr val="tx1"/>
                            </a:solidFill>
                            <a:latin typeface="Cambria Math" panose="02040503050406030204" pitchFamily="18" charset="0"/>
                          </a:rPr>
                          <m:t>𝑘</m:t>
                        </m:r>
                      </m:sub>
                    </m:sSub>
                  </m:oMath>
                </a14:m>
                <a:r>
                  <a:rPr lang="en-AU" sz="2000" dirty="0" smtClean="0"/>
                  <a:t> appears as in diagram</a:t>
                </a:r>
                <a:endParaRPr lang="en-AU"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847" b="-10169"/>
                </a:stretch>
              </a:blipFill>
            </p:spPr>
            <p:txBody>
              <a:bodyPr/>
              <a:lstStyle/>
              <a:p>
                <a:r>
                  <a:rPr lang="en-AU">
                    <a:noFill/>
                  </a:rPr>
                  <a:t> </a:t>
                </a:r>
              </a:p>
            </p:txBody>
          </p:sp>
        </mc:Fallback>
      </mc:AlternateContent>
      <p:cxnSp>
        <p:nvCxnSpPr>
          <p:cNvPr id="8" name="Straight Connector 7"/>
          <p:cNvCxnSpPr/>
          <p:nvPr/>
        </p:nvCxnSpPr>
        <p:spPr>
          <a:xfrm>
            <a:off x="5580112" y="5805264"/>
            <a:ext cx="338437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5796136" y="4581128"/>
            <a:ext cx="2" cy="144016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796136" y="4869160"/>
            <a:ext cx="1152128"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948264" y="4653136"/>
            <a:ext cx="288032"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236296" y="4653136"/>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28384" y="4653136"/>
            <a:ext cx="792088" cy="2160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82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set 1: model selection</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AU" sz="2000" dirty="0" smtClean="0"/>
                  <a:t>The number of basis functions (</a:t>
                </a:r>
                <a:r>
                  <a:rPr lang="en-AU" sz="2000" dirty="0" err="1" smtClean="0"/>
                  <a:t>regressors</a:t>
                </a:r>
                <a:r>
                  <a:rPr lang="en-AU" sz="2000" dirty="0" smtClean="0"/>
                  <a:t>) was 2,380</a:t>
                </a:r>
              </a:p>
              <a:p>
                <a:r>
                  <a:rPr lang="en-AU" sz="2000" dirty="0" smtClean="0"/>
                  <a:t>Model fitted to the training data set for a large number of values of tuning constant </a:t>
                </a:r>
                <a14:m>
                  <m:oMath xmlns:m="http://schemas.openxmlformats.org/officeDocument/2006/math">
                    <m:r>
                      <a:rPr lang="en-AU" sz="2000" i="1" smtClean="0">
                        <a:solidFill>
                          <a:schemeClr val="tx1"/>
                        </a:solidFill>
                        <a:latin typeface="Cambria Math" panose="02040503050406030204" pitchFamily="18" charset="0"/>
                        <a:ea typeface="Cambria Math" panose="02040503050406030204" pitchFamily="18" charset="0"/>
                      </a:rPr>
                      <m:t>𝜆</m:t>
                    </m:r>
                  </m:oMath>
                </a14:m>
                <a:endParaRPr lang="en-AU" sz="2000" dirty="0" smtClean="0"/>
              </a:p>
              <a:p>
                <a:pPr lvl="1"/>
                <a:r>
                  <a:rPr lang="en-AU" sz="2000" dirty="0" smtClean="0"/>
                  <a:t>As </a:t>
                </a:r>
                <a14:m>
                  <m:oMath xmlns:m="http://schemas.openxmlformats.org/officeDocument/2006/math">
                    <m:r>
                      <a:rPr lang="en-AU" sz="2000" i="1">
                        <a:latin typeface="Cambria Math" panose="02040503050406030204" pitchFamily="18" charset="0"/>
                        <a:ea typeface="Cambria Math" panose="02040503050406030204" pitchFamily="18" charset="0"/>
                      </a:rPr>
                      <m:t>𝜆</m:t>
                    </m:r>
                  </m:oMath>
                </a14:m>
                <a:r>
                  <a:rPr lang="en-AU" sz="2000" dirty="0" smtClean="0"/>
                  <a:t> increases, number of non-zero parameters decreases</a:t>
                </a:r>
              </a:p>
              <a:p>
                <a:r>
                  <a:rPr lang="en-AU" sz="2000" dirty="0" smtClean="0"/>
                  <a:t>Model performance (for any given </a:t>
                </a:r>
                <a14:m>
                  <m:oMath xmlns:m="http://schemas.openxmlformats.org/officeDocument/2006/math">
                    <m:r>
                      <a:rPr lang="en-AU" sz="2000" i="1">
                        <a:latin typeface="Cambria Math" panose="02040503050406030204" pitchFamily="18" charset="0"/>
                        <a:ea typeface="Cambria Math" panose="02040503050406030204" pitchFamily="18" charset="0"/>
                      </a:rPr>
                      <m:t>𝜆</m:t>
                    </m:r>
                  </m:oMath>
                </a14:m>
                <a:r>
                  <a:rPr lang="en-AU" sz="2000" dirty="0" smtClean="0"/>
                  <a:t>) measured by:</a:t>
                </a:r>
              </a:p>
              <a:p>
                <a:pPr lvl="1"/>
                <a:r>
                  <a:rPr lang="en-AU" sz="2000" dirty="0" smtClean="0"/>
                  <a:t>AIC</a:t>
                </a:r>
              </a:p>
              <a:p>
                <a:pPr lvl="1"/>
                <a:r>
                  <a:rPr lang="en-AU" sz="2000" dirty="0" smtClean="0"/>
                  <a:t>Training error [</a:t>
                </a:r>
                <a:r>
                  <a:rPr lang="en-AU" sz="2000" dirty="0" smtClean="0">
                    <a:solidFill>
                      <a:schemeClr val="accent1">
                        <a:lumMod val="75000"/>
                      </a:schemeClr>
                    </a:solidFill>
                  </a:rPr>
                  <a:t>sum of (actual-fitted)</a:t>
                </a:r>
                <a:r>
                  <a:rPr lang="en-AU" sz="2000" baseline="30000" dirty="0" smtClean="0">
                    <a:solidFill>
                      <a:schemeClr val="accent1">
                        <a:lumMod val="75000"/>
                      </a:schemeClr>
                    </a:solidFill>
                  </a:rPr>
                  <a:t>2</a:t>
                </a:r>
                <a:r>
                  <a:rPr lang="en-AU" sz="2000" dirty="0" smtClean="0">
                    <a:solidFill>
                      <a:schemeClr val="accent1">
                        <a:lumMod val="75000"/>
                      </a:schemeClr>
                    </a:solidFill>
                  </a:rPr>
                  <a:t>/fitted </a:t>
                </a:r>
                <a:r>
                  <a:rPr lang="en-AU" sz="2000" dirty="0">
                    <a:solidFill>
                      <a:schemeClr val="accent1">
                        <a:lumMod val="75000"/>
                      </a:schemeClr>
                    </a:solidFill>
                  </a:rPr>
                  <a:t>values</a:t>
                </a:r>
                <a:r>
                  <a:rPr lang="en-AU" sz="2000" dirty="0"/>
                  <a:t> </a:t>
                </a:r>
                <a:r>
                  <a:rPr lang="en-AU" sz="2000" dirty="0" smtClean="0"/>
                  <a:t>for training data set]</a:t>
                </a:r>
              </a:p>
              <a:p>
                <a:pPr lvl="1"/>
                <a:r>
                  <a:rPr lang="en-AU" sz="2000" dirty="0" smtClean="0"/>
                  <a:t>Test </a:t>
                </a:r>
                <a:r>
                  <a:rPr lang="en-AU" sz="2000" dirty="0"/>
                  <a:t>error </a:t>
                </a:r>
                <a:r>
                  <a:rPr lang="en-AU" sz="2000" dirty="0" smtClean="0"/>
                  <a:t>[</a:t>
                </a:r>
                <a:r>
                  <a:rPr lang="en-AU" sz="2000" dirty="0">
                    <a:solidFill>
                      <a:schemeClr val="accent1">
                        <a:lumMod val="75000"/>
                      </a:schemeClr>
                    </a:solidFill>
                  </a:rPr>
                  <a:t>sum of (actual-fitted)</a:t>
                </a:r>
                <a:r>
                  <a:rPr lang="en-AU" sz="2000" baseline="30000" dirty="0">
                    <a:solidFill>
                      <a:schemeClr val="accent1">
                        <a:lumMod val="75000"/>
                      </a:schemeClr>
                    </a:solidFill>
                  </a:rPr>
                  <a:t>2</a:t>
                </a:r>
                <a:r>
                  <a:rPr lang="en-AU" sz="2000" dirty="0">
                    <a:solidFill>
                      <a:schemeClr val="accent1">
                        <a:lumMod val="75000"/>
                      </a:schemeClr>
                    </a:solidFill>
                  </a:rPr>
                  <a:t>/fitted values </a:t>
                </a:r>
                <a:r>
                  <a:rPr lang="en-AU" sz="2000" dirty="0" smtClean="0"/>
                  <a:t>for test </a:t>
                </a:r>
                <a:r>
                  <a:rPr lang="en-AU" sz="2000" dirty="0"/>
                  <a:t>data set</a:t>
                </a:r>
                <a:r>
                  <a:rPr lang="en-AU" sz="2000" dirty="0" smtClean="0"/>
                  <a:t>] (N.B. unobservable in practice)</a:t>
                </a:r>
                <a:endParaRPr lang="en-AU" sz="2000" dirty="0"/>
              </a:p>
              <a:p>
                <a:pPr lvl="1"/>
                <a:r>
                  <a:rPr lang="en-AU" sz="2000" dirty="0" smtClean="0"/>
                  <a:t>8-fold cross-validation error based on training data set</a:t>
                </a:r>
                <a:endParaRPr lang="en-AU"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706"/>
                </a:stretch>
              </a:blipFill>
            </p:spPr>
            <p:txBody>
              <a:bodyPr/>
              <a:lstStyle/>
              <a:p>
                <a:r>
                  <a:rPr lang="en-AU">
                    <a:noFill/>
                  </a:rPr>
                  <a:t> </a:t>
                </a:r>
              </a:p>
            </p:txBody>
          </p:sp>
        </mc:Fallback>
      </mc:AlternateContent>
    </p:spTree>
    <p:extLst>
      <p:ext uri="{BB962C8B-B14F-4D97-AF65-F5344CB8AC3E}">
        <p14:creationId xmlns:p14="http://schemas.microsoft.com/office/powerpoint/2010/main" val="188992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052737"/>
            <a:ext cx="5056277" cy="4248472"/>
          </a:xfrm>
          <a:prstGeom prst="rect">
            <a:avLst/>
          </a:prstGeom>
          <a:noFill/>
          <a:ln>
            <a:noFill/>
          </a:ln>
        </p:spPr>
      </p:pic>
      <p:sp>
        <p:nvSpPr>
          <p:cNvPr id="2" name="Title 1"/>
          <p:cNvSpPr>
            <a:spLocks noGrp="1"/>
          </p:cNvSpPr>
          <p:nvPr>
            <p:ph type="title"/>
          </p:nvPr>
        </p:nvSpPr>
        <p:spPr>
          <a:noFill/>
        </p:spPr>
        <p:txBody>
          <a:bodyPr/>
          <a:lstStyle/>
          <a:p>
            <a:r>
              <a:rPr lang="en-AU" dirty="0" smtClean="0"/>
              <a:t>Data </a:t>
            </a:r>
            <a:r>
              <a:rPr lang="en-AU" dirty="0"/>
              <a:t>set 1: model </a:t>
            </a:r>
            <a:r>
              <a:rPr lang="en-AU" dirty="0" smtClean="0"/>
              <a:t>selection (cont’d)</a:t>
            </a:r>
            <a:endParaRPr lang="en-AU" dirty="0"/>
          </a:p>
        </p:txBody>
      </p:sp>
      <p:sp>
        <p:nvSpPr>
          <p:cNvPr id="3" name="Content Placeholder 2"/>
          <p:cNvSpPr>
            <a:spLocks noGrp="1"/>
          </p:cNvSpPr>
          <p:nvPr>
            <p:ph idx="1"/>
          </p:nvPr>
        </p:nvSpPr>
        <p:spPr>
          <a:xfrm>
            <a:off x="5004048" y="1484784"/>
            <a:ext cx="3682752" cy="4320480"/>
          </a:xfrm>
        </p:spPr>
        <p:txBody>
          <a:bodyPr/>
          <a:lstStyle/>
          <a:p>
            <a:r>
              <a:rPr lang="en-AU" dirty="0" smtClean="0"/>
              <a:t>Model selected to minimize CV error</a:t>
            </a:r>
          </a:p>
          <a:p>
            <a:pPr lvl="1"/>
            <a:r>
              <a:rPr lang="en-AU" dirty="0" smtClean="0"/>
              <a:t>Other approaches are possible to reduce model complexity</a:t>
            </a:r>
          </a:p>
          <a:p>
            <a:r>
              <a:rPr lang="en-AU" dirty="0" smtClean="0"/>
              <a:t>Selected model contains 152 non-zero parameters</a:t>
            </a:r>
            <a:endParaRPr lang="en-AU" dirty="0"/>
          </a:p>
        </p:txBody>
      </p:sp>
    </p:spTree>
    <p:extLst>
      <p:ext uri="{BB962C8B-B14F-4D97-AF65-F5344CB8AC3E}">
        <p14:creationId xmlns:p14="http://schemas.microsoft.com/office/powerpoint/2010/main" val="293296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2035492"/>
            <a:ext cx="4723398" cy="2787015"/>
          </a:xfrm>
          <a:prstGeom prst="rect">
            <a:avLst/>
          </a:prstGeom>
          <a:noFill/>
          <a:ln>
            <a:noFill/>
          </a:ln>
        </p:spPr>
      </p:pic>
      <p:sp>
        <p:nvSpPr>
          <p:cNvPr id="2" name="Title 1"/>
          <p:cNvSpPr>
            <a:spLocks noGrp="1"/>
          </p:cNvSpPr>
          <p:nvPr>
            <p:ph type="title"/>
          </p:nvPr>
        </p:nvSpPr>
        <p:spPr/>
        <p:txBody>
          <a:bodyPr/>
          <a:lstStyle/>
          <a:p>
            <a:r>
              <a:rPr lang="en-AU" dirty="0" smtClean="0"/>
              <a:t>Data set 1: results</a:t>
            </a:r>
            <a:endParaRPr lang="en-AU" dirty="0"/>
          </a:p>
        </p:txBody>
      </p:sp>
      <p:sp>
        <p:nvSpPr>
          <p:cNvPr id="3" name="Content Placeholder 2"/>
          <p:cNvSpPr>
            <a:spLocks noGrp="1"/>
          </p:cNvSpPr>
          <p:nvPr>
            <p:ph idx="1"/>
          </p:nvPr>
        </p:nvSpPr>
        <p:spPr>
          <a:xfrm>
            <a:off x="179512" y="1484784"/>
            <a:ext cx="4248472" cy="4320480"/>
          </a:xfrm>
        </p:spPr>
        <p:txBody>
          <a:bodyPr/>
          <a:lstStyle/>
          <a:p>
            <a:r>
              <a:rPr lang="en-AU" dirty="0" smtClean="0"/>
              <a:t>AQ tracking</a:t>
            </a:r>
          </a:p>
          <a:p>
            <a:endParaRPr lang="en-AU" dirty="0"/>
          </a:p>
          <a:p>
            <a:endParaRPr lang="en-AU" dirty="0" smtClean="0"/>
          </a:p>
          <a:p>
            <a:endParaRPr lang="en-AU" dirty="0"/>
          </a:p>
          <a:p>
            <a:endParaRPr lang="en-AU" dirty="0" smtClean="0"/>
          </a:p>
          <a:p>
            <a:endParaRPr lang="en-AU" dirty="0"/>
          </a:p>
          <a:p>
            <a:endParaRPr lang="en-AU" dirty="0" smtClean="0"/>
          </a:p>
          <a:p>
            <a:r>
              <a:rPr lang="en-AU" dirty="0" smtClean="0"/>
              <a:t>Tracking appears reasonable</a:t>
            </a:r>
          </a:p>
        </p:txBody>
      </p:sp>
      <p:sp>
        <p:nvSpPr>
          <p:cNvPr id="4" name="Content Placeholder 2"/>
          <p:cNvSpPr txBox="1">
            <a:spLocks/>
          </p:cNvSpPr>
          <p:nvPr/>
        </p:nvSpPr>
        <p:spPr>
          <a:xfrm>
            <a:off x="4860032" y="1484784"/>
            <a:ext cx="4032448" cy="432048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baseline="0">
                <a:solidFill>
                  <a:schemeClr val="tx1"/>
                </a:solidFill>
                <a:latin typeface="+mj-lt"/>
                <a:ea typeface="ＭＳ Ｐゴシック" charset="-128"/>
                <a:cs typeface="Microsoft Sans Serif"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60" charset="-128"/>
                <a:cs typeface="ヒラギノ角ゴ Pro W3"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baseline="0">
                <a:solidFill>
                  <a:schemeClr val="tx1"/>
                </a:solidFill>
                <a:latin typeface="+mn-lt"/>
                <a:ea typeface="ヒラギノ角ゴ Pro W3" pitchFamily="-60" charset="-128"/>
                <a:cs typeface="ヒラギノ角ゴ Pro W3"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DQ </a:t>
            </a:r>
            <a:r>
              <a:rPr lang="en-AU" dirty="0"/>
              <a:t>tracking</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035493"/>
            <a:ext cx="4565634" cy="2257604"/>
          </a:xfrm>
          <a:prstGeom prst="rect">
            <a:avLst/>
          </a:prstGeom>
          <a:noFill/>
          <a:ln>
            <a:noFill/>
          </a:ln>
        </p:spPr>
      </p:pic>
    </p:spTree>
    <p:extLst>
      <p:ext uri="{BB962C8B-B14F-4D97-AF65-F5344CB8AC3E}">
        <p14:creationId xmlns:p14="http://schemas.microsoft.com/office/powerpoint/2010/main" val="423558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lstStyle/>
          <a:p>
            <a:r>
              <a:rPr lang="en-AU" sz="2000" dirty="0" smtClean="0"/>
              <a:t>Motivation</a:t>
            </a:r>
          </a:p>
          <a:p>
            <a:r>
              <a:rPr lang="en-AU" sz="2000" dirty="0" smtClean="0"/>
              <a:t>Regularized regression</a:t>
            </a:r>
          </a:p>
          <a:p>
            <a:pPr lvl="1"/>
            <a:r>
              <a:rPr lang="en-AU" sz="2000" dirty="0" smtClean="0"/>
              <a:t>In general</a:t>
            </a:r>
          </a:p>
          <a:p>
            <a:pPr lvl="1"/>
            <a:r>
              <a:rPr lang="en-AU" sz="2000" dirty="0" smtClean="0"/>
              <a:t>The lasso</a:t>
            </a:r>
          </a:p>
          <a:p>
            <a:r>
              <a:rPr lang="en-AU" sz="2000" dirty="0"/>
              <a:t>Loss reserving framework and notation</a:t>
            </a:r>
          </a:p>
          <a:p>
            <a:r>
              <a:rPr lang="en-AU" sz="2000" dirty="0" smtClean="0"/>
              <a:t>Application of lasso to loss reserving</a:t>
            </a:r>
          </a:p>
          <a:p>
            <a:r>
              <a:rPr lang="en-AU" sz="2000" dirty="0" smtClean="0"/>
              <a:t>Test on simulated data</a:t>
            </a:r>
          </a:p>
          <a:p>
            <a:pPr lvl="1"/>
            <a:r>
              <a:rPr lang="en-AU" sz="2000" dirty="0" smtClean="0"/>
              <a:t>Data set</a:t>
            </a:r>
          </a:p>
          <a:p>
            <a:pPr lvl="1"/>
            <a:r>
              <a:rPr lang="en-AU" sz="2000" dirty="0" smtClean="0"/>
              <a:t>Results</a:t>
            </a:r>
          </a:p>
          <a:p>
            <a:r>
              <a:rPr lang="en-AU" sz="2000" dirty="0" smtClean="0"/>
              <a:t>Further testing and development</a:t>
            </a:r>
          </a:p>
          <a:p>
            <a:r>
              <a:rPr lang="en-AU" sz="2000" dirty="0" smtClean="0"/>
              <a:t>Conclusion </a:t>
            </a:r>
            <a:r>
              <a:rPr lang="en-AU" dirty="0" smtClean="0"/>
              <a:t> </a:t>
            </a:r>
            <a:endParaRPr lang="en-AU" dirty="0"/>
          </a:p>
        </p:txBody>
      </p:sp>
    </p:spTree>
    <p:extLst>
      <p:ext uri="{BB962C8B-B14F-4D97-AF65-F5344CB8AC3E}">
        <p14:creationId xmlns:p14="http://schemas.microsoft.com/office/powerpoint/2010/main" val="310900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set 1: results (cont’d)</a:t>
            </a:r>
            <a:endParaRPr lang="en-AU" dirty="0"/>
          </a:p>
        </p:txBody>
      </p:sp>
      <p:sp>
        <p:nvSpPr>
          <p:cNvPr id="3" name="Content Placeholder 2"/>
          <p:cNvSpPr>
            <a:spLocks noGrp="1"/>
          </p:cNvSpPr>
          <p:nvPr>
            <p:ph idx="1"/>
          </p:nvPr>
        </p:nvSpPr>
        <p:spPr>
          <a:xfrm>
            <a:off x="179512" y="1412776"/>
            <a:ext cx="4248472" cy="4320480"/>
          </a:xfrm>
        </p:spPr>
        <p:txBody>
          <a:bodyPr/>
          <a:lstStyle/>
          <a:p>
            <a:r>
              <a:rPr lang="en-AU" dirty="0" smtClean="0"/>
              <a:t>Loss reserve by AQ</a:t>
            </a:r>
          </a:p>
          <a:p>
            <a:endParaRPr lang="en-AU" dirty="0"/>
          </a:p>
          <a:p>
            <a:endParaRPr lang="en-AU" dirty="0" smtClean="0"/>
          </a:p>
          <a:p>
            <a:endParaRPr lang="en-AU" dirty="0"/>
          </a:p>
          <a:p>
            <a:endParaRPr lang="en-AU" dirty="0" smtClean="0"/>
          </a:p>
          <a:p>
            <a:endParaRPr lang="en-AU" dirty="0"/>
          </a:p>
          <a:p>
            <a:endParaRPr lang="en-AU" dirty="0" smtClean="0"/>
          </a:p>
          <a:p>
            <a:r>
              <a:rPr lang="en-AU" sz="2400" dirty="0" smtClean="0"/>
              <a:t>Lasso forecast appears satisfactory</a:t>
            </a: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2035492"/>
            <a:ext cx="4824536" cy="2787015"/>
          </a:xfrm>
          <a:prstGeom prst="rect">
            <a:avLst/>
          </a:prstGeom>
          <a:noFill/>
          <a:ln>
            <a:noFill/>
          </a:ln>
        </p:spPr>
      </p:pic>
      <p:pic>
        <p:nvPicPr>
          <p:cNvPr id="10" name="Picture 9"/>
          <p:cNvPicPr/>
          <p:nvPr/>
        </p:nvPicPr>
        <p:blipFill>
          <a:blip r:embed="rId3"/>
          <a:stretch>
            <a:fillRect/>
          </a:stretch>
        </p:blipFill>
        <p:spPr>
          <a:xfrm>
            <a:off x="4860032" y="1861532"/>
            <a:ext cx="4295780" cy="4015740"/>
          </a:xfrm>
          <a:prstGeom prst="rect">
            <a:avLst/>
          </a:prstGeom>
        </p:spPr>
      </p:pic>
      <p:sp>
        <p:nvSpPr>
          <p:cNvPr id="11" name="Content Placeholder 2"/>
          <p:cNvSpPr txBox="1">
            <a:spLocks/>
          </p:cNvSpPr>
          <p:nvPr/>
        </p:nvSpPr>
        <p:spPr>
          <a:xfrm>
            <a:off x="4788024" y="1340768"/>
            <a:ext cx="4248472" cy="432048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baseline="0">
                <a:solidFill>
                  <a:schemeClr val="tx1"/>
                </a:solidFill>
                <a:latin typeface="+mj-lt"/>
                <a:ea typeface="ＭＳ Ｐゴシック" charset="-128"/>
                <a:cs typeface="Microsoft Sans Serif"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60" charset="-128"/>
                <a:cs typeface="ヒラギノ角ゴ Pro W3"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baseline="0">
                <a:solidFill>
                  <a:schemeClr val="tx1"/>
                </a:solidFill>
                <a:latin typeface="+mn-lt"/>
                <a:ea typeface="ヒラギノ角ゴ Pro W3" pitchFamily="-60" charset="-128"/>
                <a:cs typeface="ヒラギノ角ゴ Pro W3"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Distribution of total loss reserve</a:t>
            </a:r>
          </a:p>
          <a:p>
            <a:endParaRPr lang="en-AU" dirty="0" smtClean="0"/>
          </a:p>
          <a:p>
            <a:endParaRPr lang="en-AU" dirty="0" smtClean="0"/>
          </a:p>
          <a:p>
            <a:endParaRPr lang="en-AU" dirty="0" smtClean="0"/>
          </a:p>
          <a:p>
            <a:endParaRPr lang="en-AU" dirty="0" smtClean="0"/>
          </a:p>
          <a:p>
            <a:endParaRPr lang="en-AU" dirty="0" smtClean="0"/>
          </a:p>
          <a:p>
            <a:endParaRPr lang="en-AU" dirty="0" smtClean="0"/>
          </a:p>
          <a:p>
            <a:r>
              <a:rPr lang="en-AU" sz="2400" dirty="0" smtClean="0"/>
              <a:t>Lasso </a:t>
            </a:r>
            <a:r>
              <a:rPr lang="en-AU" sz="2400" dirty="0"/>
              <a:t>forecast</a:t>
            </a:r>
            <a:r>
              <a:rPr lang="en-AU" sz="2400" dirty="0" smtClean="0"/>
              <a:t> tighter than chain ladder </a:t>
            </a:r>
          </a:p>
        </p:txBody>
      </p:sp>
    </p:spTree>
    <p:extLst>
      <p:ext uri="{BB962C8B-B14F-4D97-AF65-F5344CB8AC3E}">
        <p14:creationId xmlns:p14="http://schemas.microsoft.com/office/powerpoint/2010/main" val="100006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set 2: set-up and model selection</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AU" sz="2400" dirty="0" smtClean="0"/>
                  <a:t>Recall </a:t>
                </a:r>
                <a14:m>
                  <m:oMath xmlns:m="http://schemas.openxmlformats.org/officeDocument/2006/math">
                    <m:sSub>
                      <m:sSubPr>
                        <m:ctrlPr>
                          <a:rPr lang="en-AU" sz="2400" i="1">
                            <a:solidFill>
                              <a:srgbClr val="0070C0"/>
                            </a:solidFill>
                            <a:latin typeface="Cambria Math" panose="02040503050406030204" pitchFamily="18" charset="0"/>
                          </a:rPr>
                        </m:ctrlPr>
                      </m:sSubPr>
                      <m:e>
                        <m:r>
                          <a:rPr lang="en-AU" sz="2400" i="1">
                            <a:solidFill>
                              <a:srgbClr val="0070C0"/>
                            </a:solidFill>
                            <a:latin typeface="Cambria Math" panose="02040503050406030204" pitchFamily="18" charset="0"/>
                          </a:rPr>
                          <m:t>𝑙𝑛</m:t>
                        </m:r>
                        <m:r>
                          <a:rPr lang="en-AU" sz="2400" i="1">
                            <a:solidFill>
                              <a:srgbClr val="0070C0"/>
                            </a:solidFill>
                            <a:latin typeface="Cambria Math" panose="02040503050406030204" pitchFamily="18" charset="0"/>
                          </a:rPr>
                          <m:t> </m:t>
                        </m:r>
                        <m:r>
                          <a:rPr lang="en-AU" sz="2400" i="1">
                            <a:solidFill>
                              <a:srgbClr val="0070C0"/>
                            </a:solidFill>
                            <a:latin typeface="Cambria Math" panose="02040503050406030204" pitchFamily="18" charset="0"/>
                          </a:rPr>
                          <m:t>𝜇</m:t>
                        </m:r>
                      </m:e>
                      <m:sub>
                        <m:r>
                          <a:rPr lang="en-AU" sz="2400" i="1">
                            <a:solidFill>
                              <a:srgbClr val="0070C0"/>
                            </a:solidFill>
                            <a:latin typeface="Cambria Math" panose="02040503050406030204" pitchFamily="18" charset="0"/>
                          </a:rPr>
                          <m:t>𝑘𝑗</m:t>
                        </m:r>
                      </m:sub>
                    </m:sSub>
                    <m:r>
                      <a:rPr lang="en-AU" sz="2400" i="1">
                        <a:solidFill>
                          <a:srgbClr val="0070C0"/>
                        </a:solidFill>
                        <a:latin typeface="Cambria Math" panose="02040503050406030204" pitchFamily="18" charset="0"/>
                      </a:rPr>
                      <m:t>=</m:t>
                    </m:r>
                    <m:sSub>
                      <m:sSubPr>
                        <m:ctrlPr>
                          <a:rPr lang="en-AU" sz="2400" i="1">
                            <a:solidFill>
                              <a:srgbClr val="0070C0"/>
                            </a:solidFill>
                            <a:latin typeface="Cambria Math" panose="02040503050406030204" pitchFamily="18" charset="0"/>
                          </a:rPr>
                        </m:ctrlPr>
                      </m:sSubPr>
                      <m:e>
                        <m:r>
                          <a:rPr lang="en-AU" sz="2400" i="1">
                            <a:solidFill>
                              <a:srgbClr val="0070C0"/>
                            </a:solidFill>
                            <a:latin typeface="Cambria Math" panose="02040503050406030204" pitchFamily="18" charset="0"/>
                          </a:rPr>
                          <m:t>𝛼</m:t>
                        </m:r>
                      </m:e>
                      <m:sub>
                        <m:r>
                          <a:rPr lang="en-AU" sz="2400" i="1">
                            <a:solidFill>
                              <a:srgbClr val="0070C0"/>
                            </a:solidFill>
                            <a:latin typeface="Cambria Math" panose="02040503050406030204" pitchFamily="18" charset="0"/>
                          </a:rPr>
                          <m:t>𝑘</m:t>
                        </m:r>
                      </m:sub>
                    </m:sSub>
                    <m:r>
                      <a:rPr lang="en-AU" sz="2400" i="1">
                        <a:solidFill>
                          <a:srgbClr val="0070C0"/>
                        </a:solidFill>
                        <a:latin typeface="Cambria Math" panose="02040503050406030204" pitchFamily="18" charset="0"/>
                      </a:rPr>
                      <m:t>+</m:t>
                    </m:r>
                    <m:sSub>
                      <m:sSubPr>
                        <m:ctrlPr>
                          <a:rPr lang="en-AU" sz="2400" i="1">
                            <a:solidFill>
                              <a:srgbClr val="0070C0"/>
                            </a:solidFill>
                            <a:latin typeface="Cambria Math" panose="02040503050406030204" pitchFamily="18" charset="0"/>
                          </a:rPr>
                        </m:ctrlPr>
                      </m:sSubPr>
                      <m:e>
                        <m:r>
                          <a:rPr lang="en-AU" sz="2400" i="1">
                            <a:solidFill>
                              <a:srgbClr val="0070C0"/>
                            </a:solidFill>
                            <a:latin typeface="Cambria Math" panose="02040503050406030204" pitchFamily="18" charset="0"/>
                          </a:rPr>
                          <m:t>𝛽</m:t>
                        </m:r>
                      </m:e>
                      <m:sub>
                        <m:r>
                          <a:rPr lang="en-AU" sz="2400" i="1">
                            <a:solidFill>
                              <a:srgbClr val="0070C0"/>
                            </a:solidFill>
                            <a:latin typeface="Cambria Math" panose="02040503050406030204" pitchFamily="18" charset="0"/>
                          </a:rPr>
                          <m:t>𝑗</m:t>
                        </m:r>
                      </m:sub>
                    </m:sSub>
                    <m:r>
                      <a:rPr lang="en-AU" sz="2400" i="1">
                        <a:solidFill>
                          <a:srgbClr val="0070C0"/>
                        </a:solidFill>
                        <a:latin typeface="Cambria Math" panose="02040503050406030204" pitchFamily="18" charset="0"/>
                      </a:rPr>
                      <m:t>+</m:t>
                    </m:r>
                    <m:sSub>
                      <m:sSubPr>
                        <m:ctrlPr>
                          <a:rPr lang="en-AU" sz="2400" i="1">
                            <a:solidFill>
                              <a:srgbClr val="0070C0"/>
                            </a:solidFill>
                            <a:latin typeface="Cambria Math" panose="02040503050406030204" pitchFamily="18" charset="0"/>
                          </a:rPr>
                        </m:ctrlPr>
                      </m:sSubPr>
                      <m:e>
                        <m:r>
                          <a:rPr lang="en-AU" sz="2400" i="1">
                            <a:solidFill>
                              <a:srgbClr val="0070C0"/>
                            </a:solidFill>
                            <a:latin typeface="Cambria Math" panose="02040503050406030204" pitchFamily="18" charset="0"/>
                          </a:rPr>
                          <m:t>𝛾</m:t>
                        </m:r>
                      </m:e>
                      <m:sub>
                        <m:r>
                          <a:rPr lang="en-AU" sz="2400" i="1">
                            <a:solidFill>
                              <a:srgbClr val="0070C0"/>
                            </a:solidFill>
                            <a:latin typeface="Cambria Math" panose="02040503050406030204" pitchFamily="18" charset="0"/>
                          </a:rPr>
                          <m:t>𝑡</m:t>
                        </m:r>
                      </m:sub>
                    </m:sSub>
                  </m:oMath>
                </a14:m>
                <a:endParaRPr lang="en-AU" sz="2400" dirty="0" smtClean="0"/>
              </a:p>
              <a:p>
                <a:r>
                  <a:rPr lang="en-AU" sz="2400" dirty="0" smtClean="0"/>
                  <a:t>Assume</a:t>
                </a:r>
              </a:p>
              <a:p>
                <a:pPr lvl="1">
                  <a:buFont typeface="Wingdings" panose="05000000000000000000" pitchFamily="2" charset="2"/>
                  <a:buChar char="§"/>
                </a:pPr>
                <a14:m>
                  <m:oMath xmlns:m="http://schemas.openxmlformats.org/officeDocument/2006/math">
                    <m:sSub>
                      <m:sSubPr>
                        <m:ctrlPr>
                          <a:rPr lang="en-AU" sz="2400" i="1">
                            <a:latin typeface="Cambria Math" panose="02040503050406030204" pitchFamily="18" charset="0"/>
                          </a:rPr>
                        </m:ctrlPr>
                      </m:sSubPr>
                      <m:e>
                        <m:r>
                          <a:rPr lang="en-AU" sz="2400" i="1">
                            <a:latin typeface="Cambria Math" panose="02040503050406030204" pitchFamily="18" charset="0"/>
                          </a:rPr>
                          <m:t>𝛼</m:t>
                        </m:r>
                      </m:e>
                      <m:sub>
                        <m:r>
                          <a:rPr lang="en-AU" sz="2400" i="1">
                            <a:latin typeface="Cambria Math" panose="02040503050406030204" pitchFamily="18" charset="0"/>
                          </a:rPr>
                          <m:t>𝑘</m:t>
                        </m:r>
                      </m:sub>
                    </m:sSub>
                  </m:oMath>
                </a14:m>
                <a:r>
                  <a:rPr lang="en-AU" sz="2400" dirty="0"/>
                  <a:t> </a:t>
                </a:r>
                <a:r>
                  <a:rPr lang="en-AU" sz="2400" dirty="0" smtClean="0"/>
                  <a:t>as for data set 1</a:t>
                </a:r>
                <a:endParaRPr lang="en-AU" sz="2400" i="1" dirty="0" smtClean="0">
                  <a:solidFill>
                    <a:schemeClr val="tx1"/>
                  </a:solidFill>
                  <a:latin typeface="Cambria Math" panose="02040503050406030204" pitchFamily="18" charset="0"/>
                </a:endParaRPr>
              </a:p>
              <a:p>
                <a:pPr lvl="1">
                  <a:buFont typeface="Wingdings" panose="05000000000000000000" pitchFamily="2" charset="2"/>
                  <a:buChar char="§"/>
                </a:pPr>
                <a14:m>
                  <m:oMath xmlns:m="http://schemas.openxmlformats.org/officeDocument/2006/math">
                    <m:sSub>
                      <m:sSubPr>
                        <m:ctrlPr>
                          <a:rPr lang="en-AU" sz="2400" i="1" smtClean="0">
                            <a:solidFill>
                              <a:schemeClr val="tx1"/>
                            </a:solidFill>
                            <a:latin typeface="Cambria Math" panose="02040503050406030204" pitchFamily="18" charset="0"/>
                          </a:rPr>
                        </m:ctrlPr>
                      </m:sSubPr>
                      <m:e>
                        <m:r>
                          <a:rPr lang="en-AU" sz="2400" i="1">
                            <a:solidFill>
                              <a:schemeClr val="tx1"/>
                            </a:solidFill>
                            <a:latin typeface="Cambria Math" panose="02040503050406030204" pitchFamily="18" charset="0"/>
                          </a:rPr>
                          <m:t>𝛽</m:t>
                        </m:r>
                      </m:e>
                      <m:sub>
                        <m:r>
                          <a:rPr lang="en-AU" sz="2400" i="1">
                            <a:solidFill>
                              <a:schemeClr val="tx1"/>
                            </a:solidFill>
                            <a:latin typeface="Cambria Math" panose="02040503050406030204" pitchFamily="18" charset="0"/>
                          </a:rPr>
                          <m:t>𝑗</m:t>
                        </m:r>
                      </m:sub>
                    </m:sSub>
                  </m:oMath>
                </a14:m>
                <a:r>
                  <a:rPr lang="en-AU" sz="2400" dirty="0" smtClean="0">
                    <a:solidFill>
                      <a:schemeClr val="tx1"/>
                    </a:solidFill>
                  </a:rPr>
                  <a:t> </a:t>
                </a:r>
                <a:r>
                  <a:rPr lang="en-AU" sz="2400" dirty="0"/>
                  <a:t>as for </a:t>
                </a:r>
                <a:r>
                  <a:rPr lang="en-AU" sz="2400" dirty="0" smtClean="0"/>
                  <a:t>data </a:t>
                </a:r>
                <a:r>
                  <a:rPr lang="en-AU" sz="2400" dirty="0"/>
                  <a:t>set 1</a:t>
                </a:r>
                <a:endParaRPr lang="en-AU" sz="2400" dirty="0" smtClean="0"/>
              </a:p>
              <a:p>
                <a:pPr lvl="1">
                  <a:buFont typeface="Wingdings" panose="05000000000000000000" pitchFamily="2" charset="2"/>
                  <a:buChar char="§"/>
                </a:pPr>
                <a14:m>
                  <m:oMath xmlns:m="http://schemas.openxmlformats.org/officeDocument/2006/math">
                    <m:sSub>
                      <m:sSubPr>
                        <m:ctrlPr>
                          <a:rPr lang="en-AU" sz="2400" i="1" smtClean="0">
                            <a:solidFill>
                              <a:schemeClr val="tx1"/>
                            </a:solidFill>
                            <a:latin typeface="Cambria Math" panose="02040503050406030204" pitchFamily="18" charset="0"/>
                          </a:rPr>
                        </m:ctrlPr>
                      </m:sSubPr>
                      <m:e>
                        <m:r>
                          <a:rPr lang="en-AU" sz="2400" i="1">
                            <a:solidFill>
                              <a:schemeClr val="tx1"/>
                            </a:solidFill>
                            <a:latin typeface="Cambria Math" panose="02040503050406030204" pitchFamily="18" charset="0"/>
                          </a:rPr>
                          <m:t>𝛾</m:t>
                        </m:r>
                      </m:e>
                      <m:sub>
                        <m:r>
                          <a:rPr lang="en-AU" sz="2400" i="1">
                            <a:solidFill>
                              <a:schemeClr val="tx1"/>
                            </a:solidFill>
                            <a:latin typeface="Cambria Math" panose="02040503050406030204" pitchFamily="18" charset="0"/>
                          </a:rPr>
                          <m:t>𝑡</m:t>
                        </m:r>
                      </m:sub>
                    </m:sSub>
                  </m:oMath>
                </a14:m>
                <a:r>
                  <a:rPr lang="en-AU" sz="2400" dirty="0"/>
                  <a:t> appears as in diagram</a:t>
                </a:r>
              </a:p>
              <a:p>
                <a:endParaRPr lang="en-AU" sz="2400" dirty="0" smtClean="0"/>
              </a:p>
              <a:p>
                <a:r>
                  <a:rPr lang="en-AU" sz="2400" dirty="0" smtClean="0"/>
                  <a:t>Model includes:</a:t>
                </a:r>
              </a:p>
              <a:p>
                <a:pPr lvl="1"/>
                <a:r>
                  <a:rPr lang="en-AU" sz="2400" dirty="0" smtClean="0"/>
                  <a:t>about 3,200 basis functions</a:t>
                </a:r>
              </a:p>
              <a:p>
                <a:pPr lvl="2"/>
                <a:r>
                  <a:rPr lang="en-AU" sz="2000" dirty="0" smtClean="0"/>
                  <a:t>Experimentation suggests inclusion of an </a:t>
                </a:r>
                <a:r>
                  <a:rPr lang="en-AU" sz="2000" b="1" dirty="0" err="1" smtClean="0">
                    <a:solidFill>
                      <a:srgbClr val="FF0000"/>
                    </a:solidFill>
                  </a:rPr>
                  <a:t>unpenalized</a:t>
                </a:r>
                <a:r>
                  <a:rPr lang="en-AU" sz="2000" b="1" dirty="0" smtClean="0">
                    <a:solidFill>
                      <a:srgbClr val="FF0000"/>
                    </a:solidFill>
                  </a:rPr>
                  <a:t> </a:t>
                </a:r>
                <a:r>
                  <a:rPr lang="en-AU" sz="2000" dirty="0" smtClean="0"/>
                  <a:t>constant SI </a:t>
                </a:r>
                <a:r>
                  <a:rPr lang="en-AU" sz="2000" dirty="0"/>
                  <a:t>term </a:t>
                </a:r>
                <a:r>
                  <a:rPr lang="en-AU" sz="2000" dirty="0" smtClean="0"/>
                  <a:t>(</a:t>
                </a:r>
                <a14:m>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rPr>
                          <m:t>𝛾</m:t>
                        </m:r>
                      </m:e>
                      <m:sub>
                        <m:r>
                          <a:rPr lang="en-AU" sz="2000" i="1">
                            <a:latin typeface="Cambria Math" panose="02040503050406030204" pitchFamily="18" charset="0"/>
                          </a:rPr>
                          <m:t>𝑡</m:t>
                        </m:r>
                      </m:sub>
                    </m:sSub>
                    <m:r>
                      <a:rPr lang="en-AU" sz="2000" b="0" i="1" smtClean="0">
                        <a:latin typeface="Cambria Math" panose="02040503050406030204" pitchFamily="18" charset="0"/>
                      </a:rPr>
                      <m:t>=</m:t>
                    </m:r>
                    <m:r>
                      <a:rPr lang="en-AU" sz="2000" b="0" i="1" smtClean="0">
                        <a:latin typeface="Cambria Math" panose="02040503050406030204" pitchFamily="18" charset="0"/>
                      </a:rPr>
                      <m:t>𝑡</m:t>
                    </m:r>
                  </m:oMath>
                </a14:m>
                <a:r>
                  <a:rPr lang="en-AU" sz="2000" dirty="0" smtClean="0"/>
                  <a:t>) in regression</a:t>
                </a:r>
              </a:p>
              <a:p>
                <a:pPr lvl="1"/>
                <a:r>
                  <a:rPr lang="en-AU" sz="2400" dirty="0" smtClean="0"/>
                  <a:t>84 non-zero parameters</a:t>
                </a:r>
              </a:p>
              <a:p>
                <a:endParaRPr lang="en-AU"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63" t="-1130" b="-12288"/>
                </a:stretch>
              </a:blipFill>
            </p:spPr>
            <p:txBody>
              <a:bodyPr/>
              <a:lstStyle/>
              <a:p>
                <a:r>
                  <a:rPr lang="en-AU">
                    <a:noFill/>
                  </a:rPr>
                  <a:t> </a:t>
                </a:r>
              </a:p>
            </p:txBody>
          </p:sp>
        </mc:Fallback>
      </mc:AlternateContent>
      <p:cxnSp>
        <p:nvCxnSpPr>
          <p:cNvPr id="8" name="Straight Connector 7"/>
          <p:cNvCxnSpPr/>
          <p:nvPr/>
        </p:nvCxnSpPr>
        <p:spPr>
          <a:xfrm>
            <a:off x="5292080" y="3429000"/>
            <a:ext cx="338437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5508104" y="1556792"/>
            <a:ext cx="2" cy="2088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508104" y="2276872"/>
            <a:ext cx="792088"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300192" y="2132856"/>
            <a:ext cx="648072"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48264" y="2132856"/>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740352" y="1844824"/>
            <a:ext cx="658416" cy="2880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91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AU" dirty="0" smtClean="0"/>
              <a:t>Data set 2: results</a:t>
            </a:r>
            <a:endParaRPr lang="en-AU" dirty="0"/>
          </a:p>
        </p:txBody>
      </p:sp>
      <p:sp>
        <p:nvSpPr>
          <p:cNvPr id="3" name="Content Placeholder 2"/>
          <p:cNvSpPr>
            <a:spLocks noGrp="1"/>
          </p:cNvSpPr>
          <p:nvPr>
            <p:ph idx="1"/>
          </p:nvPr>
        </p:nvSpPr>
        <p:spPr>
          <a:xfrm>
            <a:off x="179512" y="1484784"/>
            <a:ext cx="4248472" cy="4320480"/>
          </a:xfrm>
        </p:spPr>
        <p:txBody>
          <a:bodyPr/>
          <a:lstStyle/>
          <a:p>
            <a:r>
              <a:rPr lang="en-AU" dirty="0" smtClean="0"/>
              <a:t>CQ </a:t>
            </a:r>
            <a:r>
              <a:rPr lang="en-AU" dirty="0"/>
              <a:t>tracking : </a:t>
            </a:r>
            <a:r>
              <a:rPr lang="en-AU" dirty="0" smtClean="0"/>
              <a:t>at DQ 5</a:t>
            </a:r>
          </a:p>
          <a:p>
            <a:endParaRPr lang="en-AU" dirty="0"/>
          </a:p>
          <a:p>
            <a:endParaRPr lang="en-AU" dirty="0" smtClean="0"/>
          </a:p>
          <a:p>
            <a:endParaRPr lang="en-AU" dirty="0"/>
          </a:p>
          <a:p>
            <a:endParaRPr lang="en-AU" dirty="0" smtClean="0"/>
          </a:p>
          <a:p>
            <a:endParaRPr lang="en-AU" dirty="0"/>
          </a:p>
          <a:p>
            <a:endParaRPr lang="en-AU" dirty="0" smtClean="0"/>
          </a:p>
          <a:p>
            <a:r>
              <a:rPr lang="en-AU" dirty="0" smtClean="0"/>
              <a:t>Tracking again appears reasonable</a:t>
            </a:r>
          </a:p>
        </p:txBody>
      </p:sp>
      <p:sp>
        <p:nvSpPr>
          <p:cNvPr id="4" name="Content Placeholder 2"/>
          <p:cNvSpPr txBox="1">
            <a:spLocks/>
          </p:cNvSpPr>
          <p:nvPr/>
        </p:nvSpPr>
        <p:spPr>
          <a:xfrm>
            <a:off x="4860032" y="1484784"/>
            <a:ext cx="4248472" cy="432048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baseline="0">
                <a:solidFill>
                  <a:schemeClr val="tx1"/>
                </a:solidFill>
                <a:latin typeface="+mj-lt"/>
                <a:ea typeface="ＭＳ Ｐゴシック" charset="-128"/>
                <a:cs typeface="Microsoft Sans Serif"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60" charset="-128"/>
                <a:cs typeface="ヒラギノ角ゴ Pro W3"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baseline="0">
                <a:solidFill>
                  <a:schemeClr val="tx1"/>
                </a:solidFill>
                <a:latin typeface="+mn-lt"/>
                <a:ea typeface="ヒラギノ角ゴ Pro W3" pitchFamily="-60" charset="-128"/>
                <a:cs typeface="ヒラギノ角ゴ Pro W3"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CQ tracking : at DQ </a:t>
            </a:r>
            <a:r>
              <a:rPr lang="en-AU" dirty="0" smtClean="0"/>
              <a:t>15</a:t>
            </a:r>
            <a:endParaRPr lang="en-AU" dirty="0"/>
          </a:p>
        </p:txBody>
      </p:sp>
      <p:pic>
        <p:nvPicPr>
          <p:cNvPr id="7" name="Picture 6"/>
          <p:cNvPicPr/>
          <p:nvPr/>
        </p:nvPicPr>
        <p:blipFill>
          <a:blip r:embed="rId2"/>
          <a:stretch>
            <a:fillRect/>
          </a:stretch>
        </p:blipFill>
        <p:spPr>
          <a:xfrm>
            <a:off x="50304" y="2132855"/>
            <a:ext cx="4665712" cy="2706161"/>
          </a:xfrm>
          <a:prstGeom prst="rect">
            <a:avLst/>
          </a:prstGeom>
        </p:spPr>
      </p:pic>
      <p:pic>
        <p:nvPicPr>
          <p:cNvPr id="8" name="Picture 7"/>
          <p:cNvPicPr/>
          <p:nvPr/>
        </p:nvPicPr>
        <p:blipFill>
          <a:blip r:embed="rId3"/>
          <a:stretch>
            <a:fillRect/>
          </a:stretch>
        </p:blipFill>
        <p:spPr>
          <a:xfrm>
            <a:off x="4716016" y="2276872"/>
            <a:ext cx="4392488" cy="2778168"/>
          </a:xfrm>
          <a:prstGeom prst="rect">
            <a:avLst/>
          </a:prstGeom>
        </p:spPr>
      </p:pic>
    </p:spTree>
    <p:extLst>
      <p:ext uri="{BB962C8B-B14F-4D97-AF65-F5344CB8AC3E}">
        <p14:creationId xmlns:p14="http://schemas.microsoft.com/office/powerpoint/2010/main" val="151289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Users\grainnemcguire\Dropbox\Self-assembling claim models\Data simulation\sim2\grainne\simboxplot.png"/>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196752"/>
            <a:ext cx="4680520" cy="4597286"/>
          </a:xfrm>
          <a:prstGeom prst="rect">
            <a:avLst/>
          </a:prstGeom>
          <a:noFill/>
          <a:extLst/>
        </p:spPr>
      </p:pic>
      <p:pic>
        <p:nvPicPr>
          <p:cNvPr id="9" name="Picture 8"/>
          <p:cNvPicPr/>
          <p:nvPr/>
        </p:nvPicPr>
        <p:blipFill>
          <a:blip r:embed="rId3"/>
          <a:stretch>
            <a:fillRect/>
          </a:stretch>
        </p:blipFill>
        <p:spPr>
          <a:xfrm>
            <a:off x="35496" y="980728"/>
            <a:ext cx="4824536" cy="3217520"/>
          </a:xfrm>
          <a:prstGeom prst="rect">
            <a:avLst/>
          </a:prstGeom>
        </p:spPr>
      </p:pic>
      <p:sp>
        <p:nvSpPr>
          <p:cNvPr id="2" name="Title 1"/>
          <p:cNvSpPr>
            <a:spLocks noGrp="1"/>
          </p:cNvSpPr>
          <p:nvPr>
            <p:ph type="title"/>
          </p:nvPr>
        </p:nvSpPr>
        <p:spPr>
          <a:xfrm>
            <a:off x="457200" y="188640"/>
            <a:ext cx="8229600" cy="792088"/>
          </a:xfrm>
        </p:spPr>
        <p:txBody>
          <a:bodyPr/>
          <a:lstStyle/>
          <a:p>
            <a:r>
              <a:rPr lang="en-AU" dirty="0" smtClean="0"/>
              <a:t>Data set 2: results (cont’d)</a:t>
            </a:r>
            <a:endParaRPr lang="en-AU" dirty="0"/>
          </a:p>
        </p:txBody>
      </p:sp>
      <p:sp>
        <p:nvSpPr>
          <p:cNvPr id="3" name="Content Placeholder 2"/>
          <p:cNvSpPr>
            <a:spLocks noGrp="1"/>
          </p:cNvSpPr>
          <p:nvPr>
            <p:ph idx="1"/>
          </p:nvPr>
        </p:nvSpPr>
        <p:spPr>
          <a:xfrm>
            <a:off x="179512" y="548680"/>
            <a:ext cx="4248472" cy="4320480"/>
          </a:xfrm>
        </p:spPr>
        <p:txBody>
          <a:bodyPr/>
          <a:lstStyle/>
          <a:p>
            <a:r>
              <a:rPr lang="en-AU" dirty="0" smtClean="0"/>
              <a:t>Loss reserve by AQ</a:t>
            </a:r>
          </a:p>
          <a:p>
            <a:endParaRPr lang="en-AU" dirty="0"/>
          </a:p>
          <a:p>
            <a:endParaRPr lang="en-AU" dirty="0" smtClean="0"/>
          </a:p>
          <a:p>
            <a:endParaRPr lang="en-AU" dirty="0"/>
          </a:p>
          <a:p>
            <a:endParaRPr lang="en-AU" dirty="0" smtClean="0"/>
          </a:p>
          <a:p>
            <a:endParaRPr lang="en-AU" dirty="0"/>
          </a:p>
          <a:p>
            <a:endParaRPr lang="en-AU" dirty="0" smtClean="0"/>
          </a:p>
          <a:p>
            <a:r>
              <a:rPr lang="en-AU" sz="2000" dirty="0" smtClean="0"/>
              <a:t>Chain ladder now based on last 8 calendar quarters</a:t>
            </a:r>
          </a:p>
          <a:p>
            <a:r>
              <a:rPr lang="en-AU" sz="2000" dirty="0" smtClean="0"/>
              <a:t>Lasso CQ trends stopped at last diagonal</a:t>
            </a:r>
          </a:p>
          <a:p>
            <a:pPr lvl="1"/>
            <a:r>
              <a:rPr lang="en-AU" sz="2000" dirty="0" smtClean="0"/>
              <a:t>Hence lasso biased downward relative to CL</a:t>
            </a:r>
          </a:p>
        </p:txBody>
      </p:sp>
      <p:sp>
        <p:nvSpPr>
          <p:cNvPr id="4" name="Content Placeholder 2"/>
          <p:cNvSpPr txBox="1">
            <a:spLocks/>
          </p:cNvSpPr>
          <p:nvPr/>
        </p:nvSpPr>
        <p:spPr>
          <a:xfrm>
            <a:off x="4860032" y="1484784"/>
            <a:ext cx="4032448" cy="432048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baseline="0">
                <a:solidFill>
                  <a:schemeClr val="tx1"/>
                </a:solidFill>
                <a:latin typeface="+mj-lt"/>
                <a:ea typeface="ＭＳ Ｐゴシック" charset="-128"/>
                <a:cs typeface="Microsoft Sans Serif"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60" charset="-128"/>
                <a:cs typeface="ヒラギノ角ゴ Pro W3"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baseline="0">
                <a:solidFill>
                  <a:schemeClr val="tx1"/>
                </a:solidFill>
                <a:latin typeface="+mn-lt"/>
                <a:ea typeface="ヒラギノ角ゴ Pro W3" pitchFamily="-60" charset="-128"/>
                <a:cs typeface="ヒラギノ角ゴ Pro W3"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Total loss reserve</a:t>
            </a:r>
          </a:p>
          <a:p>
            <a:endParaRPr lang="en-AU" dirty="0"/>
          </a:p>
          <a:p>
            <a:endParaRPr lang="en-AU" dirty="0" smtClean="0"/>
          </a:p>
          <a:p>
            <a:endParaRPr lang="en-AU" dirty="0"/>
          </a:p>
          <a:p>
            <a:endParaRPr lang="en-AU" dirty="0" smtClean="0"/>
          </a:p>
          <a:p>
            <a:endParaRPr lang="en-AU" dirty="0"/>
          </a:p>
          <a:p>
            <a:endParaRPr lang="en-AU" dirty="0" smtClean="0"/>
          </a:p>
          <a:p>
            <a:r>
              <a:rPr lang="en-AU" sz="2400" dirty="0" smtClean="0"/>
              <a:t>Chain ladder highly volatile</a:t>
            </a:r>
            <a:endParaRPr lang="en-AU" sz="2400" dirty="0"/>
          </a:p>
        </p:txBody>
      </p:sp>
    </p:spTree>
    <p:extLst>
      <p:ext uri="{BB962C8B-B14F-4D97-AF65-F5344CB8AC3E}">
        <p14:creationId xmlns:p14="http://schemas.microsoft.com/office/powerpoint/2010/main" val="77481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AU" dirty="0" smtClean="0"/>
              <a:t>Data set 3: set-up and model selection</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1484784"/>
                <a:ext cx="8229600" cy="4320480"/>
              </a:xfrm>
            </p:spPr>
            <p:txBody>
              <a:bodyPr/>
              <a:lstStyle/>
              <a:p>
                <a:r>
                  <a:rPr lang="en-AU" sz="2000" dirty="0" smtClean="0"/>
                  <a:t>This time </a:t>
                </a:r>
                <a14:m>
                  <m:oMath xmlns:m="http://schemas.openxmlformats.org/officeDocument/2006/math">
                    <m:sSub>
                      <m:sSubPr>
                        <m:ctrlPr>
                          <a:rPr lang="en-AU" sz="2000" i="1">
                            <a:solidFill>
                              <a:srgbClr val="0070C0"/>
                            </a:solidFill>
                            <a:latin typeface="Cambria Math" panose="02040503050406030204" pitchFamily="18" charset="0"/>
                          </a:rPr>
                        </m:ctrlPr>
                      </m:sSubPr>
                      <m:e>
                        <m:r>
                          <a:rPr lang="en-AU" sz="2000" i="1">
                            <a:solidFill>
                              <a:srgbClr val="0070C0"/>
                            </a:solidFill>
                            <a:latin typeface="Cambria Math" panose="02040503050406030204" pitchFamily="18" charset="0"/>
                          </a:rPr>
                          <m:t>𝑙𝑛</m:t>
                        </m:r>
                        <m:r>
                          <a:rPr lang="en-AU" sz="2000" i="1">
                            <a:solidFill>
                              <a:srgbClr val="0070C0"/>
                            </a:solidFill>
                            <a:latin typeface="Cambria Math" panose="02040503050406030204" pitchFamily="18" charset="0"/>
                          </a:rPr>
                          <m:t> </m:t>
                        </m:r>
                        <m:r>
                          <a:rPr lang="en-AU" sz="2000" i="1">
                            <a:solidFill>
                              <a:srgbClr val="0070C0"/>
                            </a:solidFill>
                            <a:latin typeface="Cambria Math" panose="02040503050406030204" pitchFamily="18" charset="0"/>
                          </a:rPr>
                          <m:t>𝜇</m:t>
                        </m:r>
                      </m:e>
                      <m:sub>
                        <m:r>
                          <a:rPr lang="en-AU" sz="2000" i="1">
                            <a:solidFill>
                              <a:srgbClr val="0070C0"/>
                            </a:solidFill>
                            <a:latin typeface="Cambria Math" panose="02040503050406030204" pitchFamily="18" charset="0"/>
                          </a:rPr>
                          <m:t>𝑘𝑗</m:t>
                        </m:r>
                      </m:sub>
                    </m:sSub>
                    <m:r>
                      <a:rPr lang="en-AU" sz="2000" i="1">
                        <a:solidFill>
                          <a:srgbClr val="0070C0"/>
                        </a:solidFill>
                        <a:latin typeface="Cambria Math" panose="02040503050406030204" pitchFamily="18" charset="0"/>
                      </a:rPr>
                      <m:t>=</m:t>
                    </m:r>
                    <m:sSub>
                      <m:sSubPr>
                        <m:ctrlPr>
                          <a:rPr lang="en-AU" sz="2000" i="1">
                            <a:solidFill>
                              <a:srgbClr val="0070C0"/>
                            </a:solidFill>
                            <a:latin typeface="Cambria Math" panose="02040503050406030204" pitchFamily="18" charset="0"/>
                          </a:rPr>
                        </m:ctrlPr>
                      </m:sSubPr>
                      <m:e>
                        <m:r>
                          <a:rPr lang="en-AU" sz="2000" i="1">
                            <a:solidFill>
                              <a:srgbClr val="0070C0"/>
                            </a:solidFill>
                            <a:latin typeface="Cambria Math" panose="02040503050406030204" pitchFamily="18" charset="0"/>
                          </a:rPr>
                          <m:t>𝛼</m:t>
                        </m:r>
                      </m:e>
                      <m:sub>
                        <m:r>
                          <a:rPr lang="en-AU" sz="2000" i="1">
                            <a:solidFill>
                              <a:srgbClr val="0070C0"/>
                            </a:solidFill>
                            <a:latin typeface="Cambria Math" panose="02040503050406030204" pitchFamily="18" charset="0"/>
                          </a:rPr>
                          <m:t>𝑘</m:t>
                        </m:r>
                      </m:sub>
                    </m:sSub>
                    <m:r>
                      <a:rPr lang="en-AU" sz="2000" i="1">
                        <a:solidFill>
                          <a:srgbClr val="0070C0"/>
                        </a:solidFill>
                        <a:latin typeface="Cambria Math" panose="02040503050406030204" pitchFamily="18" charset="0"/>
                      </a:rPr>
                      <m:t>+</m:t>
                    </m:r>
                    <m:sSub>
                      <m:sSubPr>
                        <m:ctrlPr>
                          <a:rPr lang="en-AU" sz="2000" i="1">
                            <a:solidFill>
                              <a:srgbClr val="0070C0"/>
                            </a:solidFill>
                            <a:latin typeface="Cambria Math" panose="02040503050406030204" pitchFamily="18" charset="0"/>
                          </a:rPr>
                        </m:ctrlPr>
                      </m:sSubPr>
                      <m:e>
                        <m:r>
                          <a:rPr lang="en-AU" sz="2000" i="1">
                            <a:solidFill>
                              <a:srgbClr val="0070C0"/>
                            </a:solidFill>
                            <a:latin typeface="Cambria Math" panose="02040503050406030204" pitchFamily="18" charset="0"/>
                          </a:rPr>
                          <m:t>𝛽</m:t>
                        </m:r>
                      </m:e>
                      <m:sub>
                        <m:r>
                          <a:rPr lang="en-AU" sz="2000" i="1">
                            <a:solidFill>
                              <a:srgbClr val="0070C0"/>
                            </a:solidFill>
                            <a:latin typeface="Cambria Math" panose="02040503050406030204" pitchFamily="18" charset="0"/>
                          </a:rPr>
                          <m:t>𝑗</m:t>
                        </m:r>
                      </m:sub>
                    </m:sSub>
                    <m:r>
                      <a:rPr lang="en-AU" sz="2000" i="1">
                        <a:solidFill>
                          <a:srgbClr val="0070C0"/>
                        </a:solidFill>
                        <a:latin typeface="Cambria Math" panose="02040503050406030204" pitchFamily="18" charset="0"/>
                      </a:rPr>
                      <m:t>+</m:t>
                    </m:r>
                    <m:sSub>
                      <m:sSubPr>
                        <m:ctrlPr>
                          <a:rPr lang="en-AU" sz="2000" i="1">
                            <a:solidFill>
                              <a:srgbClr val="0070C0"/>
                            </a:solidFill>
                            <a:latin typeface="Cambria Math" panose="02040503050406030204" pitchFamily="18" charset="0"/>
                          </a:rPr>
                        </m:ctrlPr>
                      </m:sSubPr>
                      <m:e>
                        <m:r>
                          <a:rPr lang="en-AU" sz="2000" i="1">
                            <a:solidFill>
                              <a:srgbClr val="0070C0"/>
                            </a:solidFill>
                            <a:latin typeface="Cambria Math" panose="02040503050406030204" pitchFamily="18" charset="0"/>
                          </a:rPr>
                          <m:t>𝛾</m:t>
                        </m:r>
                      </m:e>
                      <m:sub>
                        <m:r>
                          <a:rPr lang="en-AU" sz="2000" i="1">
                            <a:solidFill>
                              <a:srgbClr val="0070C0"/>
                            </a:solidFill>
                            <a:latin typeface="Cambria Math" panose="02040503050406030204" pitchFamily="18" charset="0"/>
                          </a:rPr>
                          <m:t>𝑡</m:t>
                        </m:r>
                      </m:sub>
                    </m:sSub>
                    <m:r>
                      <a:rPr lang="en-AU" sz="2000" b="1" i="1" smtClean="0">
                        <a:solidFill>
                          <a:srgbClr val="FF0000"/>
                        </a:solidFill>
                        <a:latin typeface="Cambria Math" panose="02040503050406030204" pitchFamily="18" charset="0"/>
                      </a:rPr>
                      <m:t>+</m:t>
                    </m:r>
                    <m:r>
                      <a:rPr lang="en-AU" sz="2000" b="1" i="1" smtClean="0">
                        <a:solidFill>
                          <a:srgbClr val="FF0000"/>
                        </a:solidFill>
                        <a:latin typeface="Cambria Math" panose="02040503050406030204" pitchFamily="18" charset="0"/>
                      </a:rPr>
                      <m:t>𝒊𝒏𝒕𝒆𝒓𝒂𝒄𝒕𝒊𝒐𝒏</m:t>
                    </m:r>
                    <m:r>
                      <a:rPr lang="en-AU" sz="2000" b="1" i="1" smtClean="0">
                        <a:solidFill>
                          <a:srgbClr val="FF0000"/>
                        </a:solidFill>
                        <a:latin typeface="Cambria Math" panose="02040503050406030204" pitchFamily="18" charset="0"/>
                      </a:rPr>
                      <m:t> </m:t>
                    </m:r>
                    <m:r>
                      <a:rPr lang="en-AU" sz="2000" b="1" i="1" smtClean="0">
                        <a:solidFill>
                          <a:srgbClr val="FF0000"/>
                        </a:solidFill>
                        <a:latin typeface="Cambria Math" panose="02040503050406030204" pitchFamily="18" charset="0"/>
                      </a:rPr>
                      <m:t>𝒕𝒆𝒓𝒎</m:t>
                    </m:r>
                  </m:oMath>
                </a14:m>
                <a:endParaRPr lang="en-AU" sz="2000" b="1" dirty="0" smtClean="0"/>
              </a:p>
              <a:p>
                <a:r>
                  <a:rPr lang="en-AU" sz="2000" dirty="0" smtClean="0"/>
                  <a:t>Assume</a:t>
                </a:r>
              </a:p>
              <a:p>
                <a:pPr lvl="1">
                  <a:buFont typeface="Wingdings" panose="05000000000000000000" pitchFamily="2" charset="2"/>
                  <a:buChar char="§"/>
                </a:pPr>
                <a14:m>
                  <m:oMath xmlns:m="http://schemas.openxmlformats.org/officeDocument/2006/math">
                    <m:sSub>
                      <m:sSubPr>
                        <m:ctrlPr>
                          <a:rPr lang="en-AU" sz="2000" i="1">
                            <a:latin typeface="Cambria Math" panose="02040503050406030204" pitchFamily="18" charset="0"/>
                          </a:rPr>
                        </m:ctrlPr>
                      </m:sSubPr>
                      <m:e>
                        <m:r>
                          <a:rPr lang="en-AU" sz="2000" i="1">
                            <a:latin typeface="Cambria Math" panose="02040503050406030204" pitchFamily="18" charset="0"/>
                          </a:rPr>
                          <m:t>𝛼</m:t>
                        </m:r>
                      </m:e>
                      <m:sub>
                        <m:r>
                          <a:rPr lang="en-AU" sz="2000" i="1">
                            <a:latin typeface="Cambria Math" panose="02040503050406030204" pitchFamily="18" charset="0"/>
                          </a:rPr>
                          <m:t>𝑘</m:t>
                        </m:r>
                      </m:sub>
                    </m:sSub>
                  </m:oMath>
                </a14:m>
                <a:r>
                  <a:rPr lang="en-AU" sz="2000" dirty="0"/>
                  <a:t> </a:t>
                </a:r>
                <a:r>
                  <a:rPr lang="en-AU" sz="2000" dirty="0" smtClean="0"/>
                  <a:t>as for data sets 1 &amp; 2</a:t>
                </a:r>
                <a:endParaRPr lang="en-AU" sz="2000" i="1" dirty="0" smtClean="0">
                  <a:solidFill>
                    <a:schemeClr val="tx1"/>
                  </a:solidFill>
                  <a:latin typeface="Cambria Math" panose="02040503050406030204" pitchFamily="18" charset="0"/>
                </a:endParaRPr>
              </a:p>
              <a:p>
                <a:pPr lvl="1">
                  <a:buFont typeface="Wingdings" panose="05000000000000000000" pitchFamily="2" charset="2"/>
                  <a:buChar char="§"/>
                </a:pPr>
                <a14:m>
                  <m:oMath xmlns:m="http://schemas.openxmlformats.org/officeDocument/2006/math">
                    <m:sSub>
                      <m:sSubPr>
                        <m:ctrlPr>
                          <a:rPr lang="en-AU" sz="2000" i="1" smtClean="0">
                            <a:solidFill>
                              <a:schemeClr val="tx1"/>
                            </a:solidFill>
                            <a:latin typeface="Cambria Math" panose="02040503050406030204" pitchFamily="18" charset="0"/>
                          </a:rPr>
                        </m:ctrlPr>
                      </m:sSubPr>
                      <m:e>
                        <m:r>
                          <a:rPr lang="en-AU" sz="2000" i="1">
                            <a:solidFill>
                              <a:schemeClr val="tx1"/>
                            </a:solidFill>
                            <a:latin typeface="Cambria Math" panose="02040503050406030204" pitchFamily="18" charset="0"/>
                          </a:rPr>
                          <m:t>𝛽</m:t>
                        </m:r>
                      </m:e>
                      <m:sub>
                        <m:r>
                          <a:rPr lang="en-AU" sz="2000" i="1">
                            <a:solidFill>
                              <a:schemeClr val="tx1"/>
                            </a:solidFill>
                            <a:latin typeface="Cambria Math" panose="02040503050406030204" pitchFamily="18" charset="0"/>
                          </a:rPr>
                          <m:t>𝑗</m:t>
                        </m:r>
                      </m:sub>
                    </m:sSub>
                  </m:oMath>
                </a14:m>
                <a:r>
                  <a:rPr lang="en-AU" sz="2000" dirty="0" smtClean="0">
                    <a:solidFill>
                      <a:schemeClr val="tx1"/>
                    </a:solidFill>
                  </a:rPr>
                  <a:t> </a:t>
                </a:r>
                <a:r>
                  <a:rPr lang="en-AU" sz="2000" dirty="0"/>
                  <a:t>as for </a:t>
                </a:r>
                <a:r>
                  <a:rPr lang="en-AU" sz="2000" dirty="0" smtClean="0"/>
                  <a:t>data sets </a:t>
                </a:r>
                <a:r>
                  <a:rPr lang="en-AU" sz="2000" dirty="0"/>
                  <a:t>1 &amp; 2</a:t>
                </a:r>
                <a:endParaRPr lang="en-AU" sz="2000" dirty="0" smtClean="0"/>
              </a:p>
              <a:p>
                <a:pPr lvl="1">
                  <a:buFont typeface="Wingdings" panose="05000000000000000000" pitchFamily="2" charset="2"/>
                  <a:buChar char="§"/>
                </a:pPr>
                <a14:m>
                  <m:oMath xmlns:m="http://schemas.openxmlformats.org/officeDocument/2006/math">
                    <m:sSub>
                      <m:sSubPr>
                        <m:ctrlPr>
                          <a:rPr lang="en-AU" sz="2000" i="1" smtClean="0">
                            <a:solidFill>
                              <a:schemeClr val="tx1"/>
                            </a:solidFill>
                            <a:latin typeface="Cambria Math" panose="02040503050406030204" pitchFamily="18" charset="0"/>
                          </a:rPr>
                        </m:ctrlPr>
                      </m:sSubPr>
                      <m:e>
                        <m:r>
                          <a:rPr lang="en-AU" sz="2000" i="1">
                            <a:solidFill>
                              <a:schemeClr val="tx1"/>
                            </a:solidFill>
                            <a:latin typeface="Cambria Math" panose="02040503050406030204" pitchFamily="18" charset="0"/>
                          </a:rPr>
                          <m:t>𝛾</m:t>
                        </m:r>
                      </m:e>
                      <m:sub>
                        <m:r>
                          <a:rPr lang="en-AU" sz="2000" i="1">
                            <a:solidFill>
                              <a:schemeClr val="tx1"/>
                            </a:solidFill>
                            <a:latin typeface="Cambria Math" panose="02040503050406030204" pitchFamily="18" charset="0"/>
                          </a:rPr>
                          <m:t>𝑡</m:t>
                        </m:r>
                      </m:sub>
                    </m:sSub>
                  </m:oMath>
                </a14:m>
                <a:r>
                  <a:rPr lang="en-AU" sz="2000" dirty="0"/>
                  <a:t> as for </a:t>
                </a:r>
                <a:r>
                  <a:rPr lang="en-AU" sz="2000" dirty="0" smtClean="0"/>
                  <a:t>data set 2</a:t>
                </a:r>
              </a:p>
              <a:p>
                <a:pPr lvl="1">
                  <a:buFont typeface="Wingdings" panose="05000000000000000000" pitchFamily="2" charset="2"/>
                  <a:buChar char="§"/>
                </a:pPr>
                <a:r>
                  <a:rPr lang="en-AU" sz="2000" dirty="0" smtClean="0"/>
                  <a:t>Interaction between AQ and DQ</a:t>
                </a:r>
              </a:p>
              <a:p>
                <a:pPr lvl="2">
                  <a:buFont typeface="Wingdings" panose="05000000000000000000" pitchFamily="2" charset="2"/>
                  <a:buChar char="§"/>
                </a:pPr>
                <a:r>
                  <a:rPr lang="en-AU" sz="1800" dirty="0" smtClean="0"/>
                  <a:t>For </a:t>
                </a:r>
                <a14:m>
                  <m:oMath xmlns:m="http://schemas.openxmlformats.org/officeDocument/2006/math">
                    <m:r>
                      <a:rPr lang="en-AU" sz="1800" i="1" dirty="0" smtClean="0">
                        <a:latin typeface="Cambria Math" panose="02040503050406030204" pitchFamily="18" charset="0"/>
                      </a:rPr>
                      <m:t>𝑘</m:t>
                    </m:r>
                    <m:r>
                      <a:rPr lang="en-AU" sz="1800" i="1" dirty="0" smtClean="0">
                        <a:latin typeface="Cambria Math" panose="02040503050406030204" pitchFamily="18" charset="0"/>
                      </a:rPr>
                      <m:t> &gt; 16</m:t>
                    </m:r>
                  </m:oMath>
                </a14:m>
                <a:r>
                  <a:rPr lang="en-AU" sz="1800" dirty="0" smtClean="0"/>
                  <a:t>, </a:t>
                </a:r>
                <a14:m>
                  <m:oMath xmlns:m="http://schemas.openxmlformats.org/officeDocument/2006/math">
                    <m:sSub>
                      <m:sSubPr>
                        <m:ctrlPr>
                          <a:rPr lang="en-AU" sz="1800" i="1" smtClean="0">
                            <a:solidFill>
                              <a:schemeClr val="tx1"/>
                            </a:solidFill>
                            <a:latin typeface="Cambria Math" panose="02040503050406030204" pitchFamily="18" charset="0"/>
                          </a:rPr>
                        </m:ctrlPr>
                      </m:sSubPr>
                      <m:e>
                        <m:r>
                          <a:rPr lang="en-AU" sz="1800" i="1">
                            <a:solidFill>
                              <a:schemeClr val="tx1"/>
                            </a:solidFill>
                            <a:latin typeface="Cambria Math" panose="02040503050406030204" pitchFamily="18" charset="0"/>
                          </a:rPr>
                          <m:t>𝛽</m:t>
                        </m:r>
                      </m:e>
                      <m:sub>
                        <m:r>
                          <a:rPr lang="en-AU" sz="1800" i="1">
                            <a:solidFill>
                              <a:schemeClr val="tx1"/>
                            </a:solidFill>
                            <a:latin typeface="Cambria Math" panose="02040503050406030204" pitchFamily="18" charset="0"/>
                          </a:rPr>
                          <m:t>𝑗</m:t>
                        </m:r>
                      </m:sub>
                    </m:sSub>
                  </m:oMath>
                </a14:m>
                <a:r>
                  <a:rPr lang="en-AU" sz="1800" dirty="0" smtClean="0">
                    <a:solidFill>
                      <a:schemeClr val="tx1"/>
                    </a:solidFill>
                  </a:rPr>
                  <a:t> </a:t>
                </a:r>
                <a:r>
                  <a:rPr lang="en-AU" sz="1800" dirty="0" smtClean="0"/>
                  <a:t>increases by 0.3 for </a:t>
                </a:r>
                <a14:m>
                  <m:oMath xmlns:m="http://schemas.openxmlformats.org/officeDocument/2006/math">
                    <m:r>
                      <a:rPr lang="en-AU" sz="1800" i="1" dirty="0" smtClean="0">
                        <a:latin typeface="Cambria Math" panose="02040503050406030204" pitchFamily="18" charset="0"/>
                      </a:rPr>
                      <m:t>𝑗</m:t>
                    </m:r>
                    <m:r>
                      <a:rPr lang="en-AU" sz="1800" i="1" dirty="0" smtClean="0">
                        <a:latin typeface="Cambria Math" panose="02040503050406030204" pitchFamily="18" charset="0"/>
                      </a:rPr>
                      <m:t>&gt;20</m:t>
                    </m:r>
                  </m:oMath>
                </a14:m>
                <a:endParaRPr lang="en-AU" sz="1800" dirty="0" smtClean="0"/>
              </a:p>
              <a:p>
                <a:pPr lvl="2">
                  <a:buFont typeface="Wingdings" panose="05000000000000000000" pitchFamily="2" charset="2"/>
                  <a:buChar char="§"/>
                </a:pPr>
                <a:r>
                  <a:rPr lang="en-AU" sz="1800" dirty="0" smtClean="0"/>
                  <a:t>Difficult to detect: affects only 6 cells in the triangle of 820 cells</a:t>
                </a:r>
                <a:endParaRPr lang="en-AU" sz="1800" dirty="0"/>
              </a:p>
              <a:p>
                <a:r>
                  <a:rPr lang="en-AU" sz="2000" dirty="0" smtClean="0"/>
                  <a:t>Model includes:</a:t>
                </a:r>
              </a:p>
              <a:p>
                <a:pPr lvl="1"/>
                <a:r>
                  <a:rPr lang="en-AU" sz="2000" dirty="0" smtClean="0"/>
                  <a:t>about 3,200 basis functions</a:t>
                </a:r>
              </a:p>
              <a:p>
                <a:pPr lvl="1"/>
                <a:r>
                  <a:rPr lang="en-AU" sz="2000" dirty="0" smtClean="0"/>
                  <a:t>103 non-zero parameters</a:t>
                </a:r>
              </a:p>
              <a:p>
                <a:endParaRPr lang="en-AU"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1484784"/>
                <a:ext cx="8229600" cy="4320480"/>
              </a:xfrm>
              <a:blipFill rotWithShape="0">
                <a:blip r:embed="rId2"/>
                <a:stretch>
                  <a:fillRect l="-667" t="-847"/>
                </a:stretch>
              </a:blipFill>
            </p:spPr>
            <p:txBody>
              <a:bodyPr/>
              <a:lstStyle/>
              <a:p>
                <a:r>
                  <a:rPr lang="en-AU">
                    <a:noFill/>
                  </a:rPr>
                  <a:t> </a:t>
                </a:r>
              </a:p>
            </p:txBody>
          </p:sp>
        </mc:Fallback>
      </mc:AlternateContent>
      <p:sp>
        <p:nvSpPr>
          <p:cNvPr id="4" name="Right Triangle 3"/>
          <p:cNvSpPr/>
          <p:nvPr/>
        </p:nvSpPr>
        <p:spPr>
          <a:xfrm rot="5400000">
            <a:off x="6516216" y="1556792"/>
            <a:ext cx="2520280" cy="2520280"/>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p:cNvCxnSpPr/>
          <p:nvPr/>
        </p:nvCxnSpPr>
        <p:spPr>
          <a:xfrm>
            <a:off x="6516216" y="2564904"/>
            <a:ext cx="15121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740352" y="1556792"/>
            <a:ext cx="0" cy="12961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868144" y="2799656"/>
                <a:ext cx="648072"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r>
                        <a:rPr kumimoji="0" lang="en-AU" sz="115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𝒌</m:t>
                      </m:r>
                      <m:r>
                        <a:rPr kumimoji="0" lang="en-AU" sz="115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&gt;</m:t>
                      </m:r>
                      <m:r>
                        <a:rPr kumimoji="0" lang="en-AU" sz="115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𝟏𝟔</m:t>
                      </m:r>
                    </m:oMath>
                  </m:oMathPara>
                </a14:m>
                <a:endParaRPr kumimoji="0" lang="en-AU" sz="115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868144" y="2799656"/>
                <a:ext cx="648072" cy="269304"/>
              </a:xfrm>
              <a:prstGeom prst="rect">
                <a:avLst/>
              </a:prstGeom>
              <a:blipFill rotWithShape="0">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884368" y="1268760"/>
                <a:ext cx="648072" cy="269304"/>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14:m>
                  <m:oMathPara xmlns:m="http://schemas.openxmlformats.org/officeDocument/2006/math">
                    <m:oMathParaPr>
                      <m:jc m:val="centerGroup"/>
                    </m:oMathParaPr>
                    <m:oMath xmlns:m="http://schemas.openxmlformats.org/officeDocument/2006/math">
                      <m:r>
                        <a:rPr kumimoji="0" lang="en-AU" sz="115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𝒋</m:t>
                      </m:r>
                      <m:r>
                        <a:rPr kumimoji="0" lang="en-AU" sz="115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&gt;</m:t>
                      </m:r>
                      <m:r>
                        <a:rPr kumimoji="0" lang="en-AU" sz="1150" b="1"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𝟐𝟎</m:t>
                      </m:r>
                    </m:oMath>
                  </m:oMathPara>
                </a14:m>
                <a:endParaRPr kumimoji="0" lang="en-AU" sz="1150" b="1" i="0" u="none" strike="noStrike" kern="1200" cap="none" spc="0" normalizeH="0" baseline="0" noProof="0" dirty="0" smtClean="0">
                  <a:ln>
                    <a:noFill/>
                  </a:ln>
                  <a:solidFill>
                    <a:schemeClr val="tx1"/>
                  </a:solidFill>
                  <a:effectLst/>
                  <a:uLnTx/>
                  <a:uFillTx/>
                  <a:latin typeface="Sommet bold"/>
                  <a:ea typeface="+mn-ea"/>
                  <a:cs typeface="+mn-cs"/>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884368" y="1268760"/>
                <a:ext cx="648072" cy="269304"/>
              </a:xfrm>
              <a:prstGeom prst="rect">
                <a:avLst/>
              </a:prstGeom>
              <a:blipFill rotWithShape="0">
                <a:blip r:embed="rId4"/>
                <a:stretch>
                  <a:fillRect b="-6818"/>
                </a:stretch>
              </a:blipFill>
            </p:spPr>
            <p:txBody>
              <a:bodyPr/>
              <a:lstStyle/>
              <a:p>
                <a:r>
                  <a:rPr lang="en-AU">
                    <a:noFill/>
                  </a:rPr>
                  <a:t> </a:t>
                </a:r>
              </a:p>
            </p:txBody>
          </p:sp>
        </mc:Fallback>
      </mc:AlternateContent>
      <p:sp>
        <p:nvSpPr>
          <p:cNvPr id="11" name="Right Triangle 10"/>
          <p:cNvSpPr/>
          <p:nvPr/>
        </p:nvSpPr>
        <p:spPr>
          <a:xfrm rot="5400000">
            <a:off x="7776356" y="2583632"/>
            <a:ext cx="216024" cy="216024"/>
          </a:xfrm>
          <a:prstGeom prst="r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4040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7"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6504" y="1844824"/>
            <a:ext cx="4572000" cy="2734945"/>
          </a:xfrm>
          <a:prstGeom prst="rect">
            <a:avLst/>
          </a:prstGeom>
          <a:noFill/>
          <a:ln>
            <a:noFill/>
          </a:ln>
        </p:spPr>
      </p:pic>
      <p:sp>
        <p:nvSpPr>
          <p:cNvPr id="2" name="Title 1"/>
          <p:cNvSpPr>
            <a:spLocks noGrp="1"/>
          </p:cNvSpPr>
          <p:nvPr>
            <p:ph type="title"/>
          </p:nvPr>
        </p:nvSpPr>
        <p:spPr>
          <a:noFill/>
        </p:spPr>
        <p:txBody>
          <a:bodyPr/>
          <a:lstStyle/>
          <a:p>
            <a:r>
              <a:rPr lang="en-AU" dirty="0" smtClean="0"/>
              <a:t>Data set 3: results</a:t>
            </a:r>
            <a:endParaRPr lang="en-AU" dirty="0"/>
          </a:p>
        </p:txBody>
      </p:sp>
      <p:sp>
        <p:nvSpPr>
          <p:cNvPr id="3" name="Content Placeholder 2"/>
          <p:cNvSpPr>
            <a:spLocks noGrp="1"/>
          </p:cNvSpPr>
          <p:nvPr>
            <p:ph idx="1"/>
          </p:nvPr>
        </p:nvSpPr>
        <p:spPr>
          <a:xfrm>
            <a:off x="179512" y="1484784"/>
            <a:ext cx="4248472" cy="4320480"/>
          </a:xfrm>
        </p:spPr>
        <p:txBody>
          <a:bodyPr/>
          <a:lstStyle/>
          <a:p>
            <a:r>
              <a:rPr lang="en-AU" dirty="0" smtClean="0"/>
              <a:t>DQ </a:t>
            </a:r>
            <a:r>
              <a:rPr lang="en-AU" dirty="0"/>
              <a:t>tracking </a:t>
            </a:r>
            <a:r>
              <a:rPr lang="en-AU" dirty="0" smtClean="0"/>
              <a:t>at AQ 25</a:t>
            </a:r>
          </a:p>
          <a:p>
            <a:endParaRPr lang="en-AU" dirty="0"/>
          </a:p>
          <a:p>
            <a:endParaRPr lang="en-AU" dirty="0" smtClean="0"/>
          </a:p>
          <a:p>
            <a:endParaRPr lang="en-AU" dirty="0"/>
          </a:p>
          <a:p>
            <a:endParaRPr lang="en-AU" dirty="0" smtClean="0"/>
          </a:p>
          <a:p>
            <a:endParaRPr lang="en-AU" dirty="0"/>
          </a:p>
          <a:p>
            <a:r>
              <a:rPr lang="en-AU" dirty="0" smtClean="0"/>
              <a:t>DQ tracking </a:t>
            </a:r>
            <a:r>
              <a:rPr lang="en-AU" dirty="0"/>
              <a:t>surprisingly </a:t>
            </a:r>
            <a:r>
              <a:rPr lang="en-AU" dirty="0" smtClean="0"/>
              <a:t>accurate</a:t>
            </a:r>
            <a:endParaRPr lang="en-AU" dirty="0"/>
          </a:p>
        </p:txBody>
      </p:sp>
      <p:sp>
        <p:nvSpPr>
          <p:cNvPr id="4" name="Content Placeholder 2"/>
          <p:cNvSpPr txBox="1">
            <a:spLocks/>
          </p:cNvSpPr>
          <p:nvPr/>
        </p:nvSpPr>
        <p:spPr>
          <a:xfrm>
            <a:off x="4860032" y="1484784"/>
            <a:ext cx="4032448" cy="432048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baseline="0">
                <a:solidFill>
                  <a:schemeClr val="tx1"/>
                </a:solidFill>
                <a:latin typeface="+mj-lt"/>
                <a:ea typeface="ＭＳ Ｐゴシック" charset="-128"/>
                <a:cs typeface="Microsoft Sans Serif"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60" charset="-128"/>
                <a:cs typeface="ヒラギノ角ゴ Pro W3"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baseline="0">
                <a:solidFill>
                  <a:schemeClr val="tx1"/>
                </a:solidFill>
                <a:latin typeface="+mn-lt"/>
                <a:ea typeface="ヒラギノ角ゴ Pro W3" pitchFamily="-60" charset="-128"/>
                <a:cs typeface="ヒラギノ角ゴ Pro W3"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AQ </a:t>
            </a:r>
            <a:r>
              <a:rPr lang="en-AU" dirty="0"/>
              <a:t>tracking </a:t>
            </a:r>
            <a:r>
              <a:rPr lang="en-AU" dirty="0" smtClean="0"/>
              <a:t>at DQ 25</a:t>
            </a:r>
          </a:p>
          <a:p>
            <a:endParaRPr lang="en-AU" dirty="0"/>
          </a:p>
          <a:p>
            <a:endParaRPr lang="en-AU" dirty="0" smtClean="0"/>
          </a:p>
          <a:p>
            <a:endParaRPr lang="en-AU" dirty="0"/>
          </a:p>
          <a:p>
            <a:endParaRPr lang="en-AU" dirty="0" smtClean="0"/>
          </a:p>
          <a:p>
            <a:endParaRPr lang="en-AU" dirty="0"/>
          </a:p>
          <a:p>
            <a:r>
              <a:rPr lang="en-AU" dirty="0" smtClean="0"/>
              <a:t>Though under-estimation of tail at higher AQs</a:t>
            </a:r>
            <a:endParaRPr lang="en-AU"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916832"/>
            <a:ext cx="4572000" cy="2734945"/>
          </a:xfrm>
          <a:prstGeom prst="rect">
            <a:avLst/>
          </a:prstGeom>
          <a:noFill/>
          <a:ln>
            <a:noFill/>
          </a:ln>
        </p:spPr>
      </p:pic>
    </p:spTree>
    <p:extLst>
      <p:ext uri="{BB962C8B-B14F-4D97-AF65-F5344CB8AC3E}">
        <p14:creationId xmlns:p14="http://schemas.microsoft.com/office/powerpoint/2010/main" val="199232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stretch>
            <a:fillRect/>
          </a:stretch>
        </p:blipFill>
        <p:spPr>
          <a:xfrm>
            <a:off x="4860032" y="1012696"/>
            <a:ext cx="4248472" cy="4432528"/>
          </a:xfrm>
          <a:prstGeom prst="rect">
            <a:avLst/>
          </a:prstGeom>
        </p:spPr>
      </p:pic>
      <p:sp>
        <p:nvSpPr>
          <p:cNvPr id="2" name="Title 1"/>
          <p:cNvSpPr>
            <a:spLocks noGrp="1"/>
          </p:cNvSpPr>
          <p:nvPr>
            <p:ph type="title"/>
          </p:nvPr>
        </p:nvSpPr>
        <p:spPr>
          <a:noFill/>
        </p:spPr>
        <p:txBody>
          <a:bodyPr/>
          <a:lstStyle/>
          <a:p>
            <a:r>
              <a:rPr lang="en-AU" dirty="0" smtClean="0"/>
              <a:t>Data set 3: results (cont’d)</a:t>
            </a:r>
            <a:endParaRPr lang="en-AU" dirty="0"/>
          </a:p>
        </p:txBody>
      </p:sp>
      <p:sp>
        <p:nvSpPr>
          <p:cNvPr id="3" name="Content Placeholder 2"/>
          <p:cNvSpPr>
            <a:spLocks noGrp="1"/>
          </p:cNvSpPr>
          <p:nvPr>
            <p:ph idx="1"/>
          </p:nvPr>
        </p:nvSpPr>
        <p:spPr>
          <a:xfrm>
            <a:off x="35495" y="980728"/>
            <a:ext cx="4580255" cy="4320480"/>
          </a:xfrm>
        </p:spPr>
        <p:txBody>
          <a:bodyPr/>
          <a:lstStyle/>
          <a:p>
            <a:r>
              <a:rPr lang="en-AU" sz="2400" dirty="0" smtClean="0"/>
              <a:t>Loss reserve by AQ</a:t>
            </a:r>
          </a:p>
          <a:p>
            <a:endParaRPr lang="en-AU" sz="2400" dirty="0"/>
          </a:p>
          <a:p>
            <a:endParaRPr lang="en-AU" sz="2400" dirty="0" smtClean="0"/>
          </a:p>
          <a:p>
            <a:endParaRPr lang="en-AU" sz="2400" dirty="0"/>
          </a:p>
          <a:p>
            <a:endParaRPr lang="en-AU" sz="2400" dirty="0" smtClean="0"/>
          </a:p>
          <a:p>
            <a:endParaRPr lang="en-AU" sz="2400" dirty="0"/>
          </a:p>
          <a:p>
            <a:endParaRPr lang="en-AU" sz="2400" dirty="0" smtClean="0"/>
          </a:p>
          <a:p>
            <a:endParaRPr lang="en-AU" sz="2000" dirty="0" smtClean="0"/>
          </a:p>
          <a:p>
            <a:r>
              <a:rPr lang="en-AU" sz="2000" dirty="0" smtClean="0"/>
              <a:t>Chain ladder now based on last 8 calendar quarters</a:t>
            </a:r>
          </a:p>
          <a:p>
            <a:r>
              <a:rPr lang="en-AU" sz="2000" dirty="0" smtClean="0"/>
              <a:t>CL and lasso both under-estimate</a:t>
            </a:r>
          </a:p>
          <a:p>
            <a:pPr lvl="1"/>
            <a:r>
              <a:rPr lang="en-AU" sz="2000" dirty="0" smtClean="0"/>
              <a:t>But CL under-estimation greater</a:t>
            </a:r>
          </a:p>
        </p:txBody>
      </p:sp>
      <p:sp>
        <p:nvSpPr>
          <p:cNvPr id="4" name="Content Placeholder 2"/>
          <p:cNvSpPr txBox="1">
            <a:spLocks/>
          </p:cNvSpPr>
          <p:nvPr/>
        </p:nvSpPr>
        <p:spPr>
          <a:xfrm>
            <a:off x="4860032" y="1052736"/>
            <a:ext cx="4032448" cy="432048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baseline="0">
                <a:solidFill>
                  <a:schemeClr val="tx1"/>
                </a:solidFill>
                <a:latin typeface="+mj-lt"/>
                <a:ea typeface="ＭＳ Ｐゴシック" charset="-128"/>
                <a:cs typeface="Microsoft Sans Serif"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60" charset="-128"/>
                <a:cs typeface="ヒラギノ角ゴ Pro W3"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baseline="0">
                <a:solidFill>
                  <a:schemeClr val="tx1"/>
                </a:solidFill>
                <a:latin typeface="+mn-lt"/>
                <a:ea typeface="ヒラギノ角ゴ Pro W3" pitchFamily="-60" charset="-128"/>
                <a:cs typeface="ヒラギノ角ゴ Pro W3"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dirty="0" smtClean="0"/>
              <a:t>Total loss reserve</a:t>
            </a:r>
          </a:p>
          <a:p>
            <a:endParaRPr lang="en-AU" sz="2400" dirty="0"/>
          </a:p>
          <a:p>
            <a:endParaRPr lang="en-AU" sz="2400" dirty="0" smtClean="0"/>
          </a:p>
          <a:p>
            <a:endParaRPr lang="en-AU" sz="2400" dirty="0"/>
          </a:p>
          <a:p>
            <a:endParaRPr lang="en-AU" sz="2400" dirty="0" smtClean="0"/>
          </a:p>
          <a:p>
            <a:endParaRPr lang="en-AU" sz="2400" dirty="0"/>
          </a:p>
          <a:p>
            <a:endParaRPr lang="en-AU" sz="2400" dirty="0" smtClean="0"/>
          </a:p>
          <a:p>
            <a:endParaRPr lang="en-AU" sz="2400" dirty="0"/>
          </a:p>
          <a:p>
            <a:endParaRPr lang="en-AU" sz="2400" dirty="0" smtClean="0"/>
          </a:p>
          <a:p>
            <a:r>
              <a:rPr lang="en-AU" sz="2000" dirty="0" smtClean="0"/>
              <a:t>Chain ladder highly volatile</a:t>
            </a:r>
            <a:endParaRPr lang="en-AU" sz="2000"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482576"/>
            <a:ext cx="4580255" cy="2810520"/>
          </a:xfrm>
          <a:prstGeom prst="rect">
            <a:avLst/>
          </a:prstGeom>
          <a:noFill/>
          <a:ln>
            <a:noFill/>
          </a:ln>
        </p:spPr>
      </p:pic>
    </p:spTree>
    <p:extLst>
      <p:ext uri="{BB962C8B-B14F-4D97-AF65-F5344CB8AC3E}">
        <p14:creationId xmlns:p14="http://schemas.microsoft.com/office/powerpoint/2010/main" val="214680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642816"/>
            <a:ext cx="3816424" cy="2378472"/>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412776"/>
            <a:ext cx="3816424" cy="2016224"/>
          </a:xfrm>
          <a:prstGeom prst="rect">
            <a:avLst/>
          </a:prstGeom>
          <a:noFill/>
          <a:ln>
            <a:noFill/>
          </a:ln>
        </p:spPr>
      </p:pic>
      <p:sp>
        <p:nvSpPr>
          <p:cNvPr id="2" name="Title 1"/>
          <p:cNvSpPr>
            <a:spLocks noGrp="1"/>
          </p:cNvSpPr>
          <p:nvPr>
            <p:ph type="title"/>
          </p:nvPr>
        </p:nvSpPr>
        <p:spPr>
          <a:xfrm>
            <a:off x="457200" y="260648"/>
            <a:ext cx="8229600" cy="792088"/>
          </a:xfrm>
        </p:spPr>
        <p:txBody>
          <a:bodyPr/>
          <a:lstStyle/>
          <a:p>
            <a:r>
              <a:rPr lang="en-AU" dirty="0"/>
              <a:t>Data set 3: results (cont’d)</a:t>
            </a:r>
          </a:p>
        </p:txBody>
      </p:sp>
      <p:sp>
        <p:nvSpPr>
          <p:cNvPr id="3" name="Content Placeholder 2"/>
          <p:cNvSpPr>
            <a:spLocks noGrp="1"/>
          </p:cNvSpPr>
          <p:nvPr>
            <p:ph idx="1"/>
          </p:nvPr>
        </p:nvSpPr>
        <p:spPr>
          <a:xfrm>
            <a:off x="179512" y="692696"/>
            <a:ext cx="4752528" cy="4896544"/>
          </a:xfrm>
        </p:spPr>
        <p:txBody>
          <a:bodyPr/>
          <a:lstStyle/>
          <a:p>
            <a:r>
              <a:rPr lang="en-AU" dirty="0" smtClean="0"/>
              <a:t>The </a:t>
            </a:r>
            <a:r>
              <a:rPr lang="en-AU" dirty="0" err="1" smtClean="0"/>
              <a:t>AQxDQ</a:t>
            </a:r>
            <a:r>
              <a:rPr lang="en-AU" dirty="0" smtClean="0"/>
              <a:t> interaction has been penalized like all other </a:t>
            </a:r>
            <a:r>
              <a:rPr lang="en-AU" dirty="0" err="1" smtClean="0"/>
              <a:t>regressors</a:t>
            </a:r>
            <a:endParaRPr lang="en-AU" dirty="0" smtClean="0"/>
          </a:p>
          <a:p>
            <a:r>
              <a:rPr lang="en-AU" dirty="0" smtClean="0"/>
              <a:t>In practice, one might be able to anticipate the change</a:t>
            </a:r>
          </a:p>
          <a:p>
            <a:pPr lvl="1"/>
            <a:r>
              <a:rPr lang="en-AU" dirty="0" smtClean="0"/>
              <a:t>e.g. a legislated benefit change, taking effect in AQ 17</a:t>
            </a:r>
          </a:p>
          <a:p>
            <a:r>
              <a:rPr lang="en-AU" dirty="0" smtClean="0"/>
              <a:t>In this case, one could apply </a:t>
            </a:r>
            <a:r>
              <a:rPr lang="en-AU" b="1" dirty="0" smtClean="0">
                <a:solidFill>
                  <a:srgbClr val="FF0000"/>
                </a:solidFill>
              </a:rPr>
              <a:t>no penalty </a:t>
            </a:r>
            <a:r>
              <a:rPr lang="en-AU" dirty="0" smtClean="0"/>
              <a:t>to the interaction</a:t>
            </a:r>
            <a:endParaRPr lang="en-AU" dirty="0"/>
          </a:p>
        </p:txBody>
      </p:sp>
      <p:sp>
        <p:nvSpPr>
          <p:cNvPr id="4" name="Content Placeholder 2"/>
          <p:cNvSpPr txBox="1">
            <a:spLocks/>
          </p:cNvSpPr>
          <p:nvPr/>
        </p:nvSpPr>
        <p:spPr>
          <a:xfrm>
            <a:off x="4932040" y="692696"/>
            <a:ext cx="4176464" cy="532859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baseline="0">
                <a:solidFill>
                  <a:schemeClr val="tx1"/>
                </a:solidFill>
                <a:latin typeface="+mj-lt"/>
                <a:ea typeface="ＭＳ Ｐゴシック" charset="-128"/>
                <a:cs typeface="Microsoft Sans Serif"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60" charset="-128"/>
                <a:cs typeface="ヒラギノ角ゴ Pro W3"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baseline="0">
                <a:solidFill>
                  <a:schemeClr val="tx1"/>
                </a:solidFill>
                <a:latin typeface="+mn-lt"/>
                <a:ea typeface="ヒラギノ角ゴ Pro W3" pitchFamily="-60" charset="-128"/>
                <a:cs typeface="ヒラギノ角ゴ Pro W3"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Loss reserve by AQ</a:t>
            </a:r>
          </a:p>
          <a:p>
            <a:pPr lvl="1"/>
            <a:r>
              <a:rPr lang="en-AU" sz="2000" dirty="0" smtClean="0"/>
              <a:t>Interaction unanticipated</a:t>
            </a:r>
          </a:p>
          <a:p>
            <a:pPr lvl="1"/>
            <a:endParaRPr lang="en-AU" sz="2000" dirty="0"/>
          </a:p>
          <a:p>
            <a:pPr lvl="1"/>
            <a:endParaRPr lang="en-AU" sz="2000" dirty="0" smtClean="0"/>
          </a:p>
          <a:p>
            <a:pPr lvl="1"/>
            <a:endParaRPr lang="en-AU" sz="2000" dirty="0"/>
          </a:p>
          <a:p>
            <a:pPr lvl="1"/>
            <a:endParaRPr lang="en-AU" sz="2000" dirty="0" smtClean="0"/>
          </a:p>
          <a:p>
            <a:pPr lvl="1"/>
            <a:endParaRPr lang="en-AU" sz="2000" dirty="0"/>
          </a:p>
          <a:p>
            <a:pPr lvl="1"/>
            <a:r>
              <a:rPr lang="en-AU" sz="2000" dirty="0"/>
              <a:t>Interaction </a:t>
            </a:r>
            <a:r>
              <a:rPr lang="en-AU" sz="2000" dirty="0" smtClean="0"/>
              <a:t>anticipated</a:t>
            </a:r>
            <a:endParaRPr lang="en-AU" sz="2000" dirty="0"/>
          </a:p>
          <a:p>
            <a:pPr lvl="1"/>
            <a:endParaRPr lang="en-AU" sz="2000" dirty="0" smtClean="0"/>
          </a:p>
          <a:p>
            <a:pPr lvl="1"/>
            <a:endParaRPr lang="en-AU" sz="2000" dirty="0"/>
          </a:p>
        </p:txBody>
      </p:sp>
    </p:spTree>
    <p:extLst>
      <p:ext uri="{BB962C8B-B14F-4D97-AF65-F5344CB8AC3E}">
        <p14:creationId xmlns:p14="http://schemas.microsoft.com/office/powerpoint/2010/main" val="265386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AU" dirty="0" smtClean="0"/>
              <a:t>Data set 4: set-up and model selection</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96752"/>
                <a:ext cx="8229600" cy="4320480"/>
              </a:xfrm>
            </p:spPr>
            <p:txBody>
              <a:bodyPr/>
              <a:lstStyle/>
              <a:p>
                <a:r>
                  <a:rPr lang="en-AU" sz="2400" dirty="0" smtClean="0"/>
                  <a:t>This time </a:t>
                </a:r>
                <a14:m>
                  <m:oMath xmlns:m="http://schemas.openxmlformats.org/officeDocument/2006/math">
                    <m:sSub>
                      <m:sSubPr>
                        <m:ctrlPr>
                          <a:rPr lang="en-AU" sz="2400" i="1">
                            <a:solidFill>
                              <a:srgbClr val="0070C0"/>
                            </a:solidFill>
                            <a:latin typeface="Cambria Math" panose="02040503050406030204" pitchFamily="18" charset="0"/>
                          </a:rPr>
                        </m:ctrlPr>
                      </m:sSubPr>
                      <m:e>
                        <m:r>
                          <a:rPr lang="en-AU" sz="2400" i="1">
                            <a:solidFill>
                              <a:srgbClr val="0070C0"/>
                            </a:solidFill>
                            <a:latin typeface="Cambria Math" panose="02040503050406030204" pitchFamily="18" charset="0"/>
                          </a:rPr>
                          <m:t>𝑙𝑛</m:t>
                        </m:r>
                        <m:r>
                          <a:rPr lang="en-AU" sz="2400" i="1">
                            <a:solidFill>
                              <a:srgbClr val="0070C0"/>
                            </a:solidFill>
                            <a:latin typeface="Cambria Math" panose="02040503050406030204" pitchFamily="18" charset="0"/>
                          </a:rPr>
                          <m:t> </m:t>
                        </m:r>
                        <m:r>
                          <a:rPr lang="en-AU" sz="2400" i="1">
                            <a:solidFill>
                              <a:srgbClr val="0070C0"/>
                            </a:solidFill>
                            <a:latin typeface="Cambria Math" panose="02040503050406030204" pitchFamily="18" charset="0"/>
                          </a:rPr>
                          <m:t>𝜇</m:t>
                        </m:r>
                      </m:e>
                      <m:sub>
                        <m:r>
                          <a:rPr lang="en-AU" sz="2400" i="1">
                            <a:solidFill>
                              <a:srgbClr val="0070C0"/>
                            </a:solidFill>
                            <a:latin typeface="Cambria Math" panose="02040503050406030204" pitchFamily="18" charset="0"/>
                          </a:rPr>
                          <m:t>𝑘𝑗</m:t>
                        </m:r>
                      </m:sub>
                    </m:sSub>
                    <m:r>
                      <a:rPr lang="en-AU" sz="2400" i="1">
                        <a:solidFill>
                          <a:srgbClr val="0070C0"/>
                        </a:solidFill>
                        <a:latin typeface="Cambria Math" panose="02040503050406030204" pitchFamily="18" charset="0"/>
                      </a:rPr>
                      <m:t>=</m:t>
                    </m:r>
                    <m:sSub>
                      <m:sSubPr>
                        <m:ctrlPr>
                          <a:rPr lang="en-AU" sz="2400" i="1">
                            <a:solidFill>
                              <a:srgbClr val="0070C0"/>
                            </a:solidFill>
                            <a:latin typeface="Cambria Math" panose="02040503050406030204" pitchFamily="18" charset="0"/>
                          </a:rPr>
                        </m:ctrlPr>
                      </m:sSubPr>
                      <m:e>
                        <m:r>
                          <a:rPr lang="en-AU" sz="2400" i="1">
                            <a:solidFill>
                              <a:srgbClr val="0070C0"/>
                            </a:solidFill>
                            <a:latin typeface="Cambria Math" panose="02040503050406030204" pitchFamily="18" charset="0"/>
                          </a:rPr>
                          <m:t>𝛼</m:t>
                        </m:r>
                      </m:e>
                      <m:sub>
                        <m:r>
                          <a:rPr lang="en-AU" sz="2400" i="1">
                            <a:solidFill>
                              <a:srgbClr val="0070C0"/>
                            </a:solidFill>
                            <a:latin typeface="Cambria Math" panose="02040503050406030204" pitchFamily="18" charset="0"/>
                          </a:rPr>
                          <m:t>𝑘</m:t>
                        </m:r>
                      </m:sub>
                    </m:sSub>
                    <m:r>
                      <a:rPr lang="en-AU" sz="2400" i="1">
                        <a:solidFill>
                          <a:srgbClr val="0070C0"/>
                        </a:solidFill>
                        <a:latin typeface="Cambria Math" panose="02040503050406030204" pitchFamily="18" charset="0"/>
                      </a:rPr>
                      <m:t>+</m:t>
                    </m:r>
                    <m:sSub>
                      <m:sSubPr>
                        <m:ctrlPr>
                          <a:rPr lang="en-AU" sz="2400" i="1">
                            <a:solidFill>
                              <a:srgbClr val="0070C0"/>
                            </a:solidFill>
                            <a:latin typeface="Cambria Math" panose="02040503050406030204" pitchFamily="18" charset="0"/>
                          </a:rPr>
                        </m:ctrlPr>
                      </m:sSubPr>
                      <m:e>
                        <m:r>
                          <a:rPr lang="en-AU" sz="2400" i="1">
                            <a:solidFill>
                              <a:srgbClr val="0070C0"/>
                            </a:solidFill>
                            <a:latin typeface="Cambria Math" panose="02040503050406030204" pitchFamily="18" charset="0"/>
                          </a:rPr>
                          <m:t>𝛽</m:t>
                        </m:r>
                      </m:e>
                      <m:sub>
                        <m:r>
                          <a:rPr lang="en-AU" sz="2400" i="1">
                            <a:solidFill>
                              <a:srgbClr val="0070C0"/>
                            </a:solidFill>
                            <a:latin typeface="Cambria Math" panose="02040503050406030204" pitchFamily="18" charset="0"/>
                          </a:rPr>
                          <m:t>𝑗</m:t>
                        </m:r>
                      </m:sub>
                    </m:sSub>
                    <m:r>
                      <a:rPr lang="en-AU" sz="2400" i="1">
                        <a:solidFill>
                          <a:srgbClr val="0070C0"/>
                        </a:solidFill>
                        <a:latin typeface="Cambria Math" panose="02040503050406030204" pitchFamily="18" charset="0"/>
                      </a:rPr>
                      <m:t>+</m:t>
                    </m:r>
                    <m:sSub>
                      <m:sSubPr>
                        <m:ctrlPr>
                          <a:rPr lang="en-AU" sz="2400" b="1" i="1" smtClean="0">
                            <a:solidFill>
                              <a:srgbClr val="FF0000"/>
                            </a:solidFill>
                            <a:latin typeface="Cambria Math" panose="02040503050406030204" pitchFamily="18" charset="0"/>
                          </a:rPr>
                        </m:ctrlPr>
                      </m:sSubPr>
                      <m:e>
                        <m:r>
                          <a:rPr lang="en-AU" sz="2400" b="1" i="1" smtClean="0">
                            <a:solidFill>
                              <a:srgbClr val="FF0000"/>
                            </a:solidFill>
                            <a:latin typeface="Cambria Math" panose="02040503050406030204" pitchFamily="18" charset="0"/>
                            <a:ea typeface="Cambria Math" panose="02040503050406030204" pitchFamily="18" charset="0"/>
                          </a:rPr>
                          <m:t>𝝀</m:t>
                        </m:r>
                      </m:e>
                      <m:sub>
                        <m:r>
                          <a:rPr lang="en-AU" sz="2400" b="1" i="1" smtClean="0">
                            <a:solidFill>
                              <a:srgbClr val="FF0000"/>
                            </a:solidFill>
                            <a:latin typeface="Cambria Math" panose="02040503050406030204" pitchFamily="18" charset="0"/>
                          </a:rPr>
                          <m:t>𝒋</m:t>
                        </m:r>
                      </m:sub>
                    </m:sSub>
                    <m:sSub>
                      <m:sSubPr>
                        <m:ctrlPr>
                          <a:rPr lang="en-AU" sz="2400" i="1">
                            <a:solidFill>
                              <a:srgbClr val="0070C0"/>
                            </a:solidFill>
                            <a:latin typeface="Cambria Math" panose="02040503050406030204" pitchFamily="18" charset="0"/>
                          </a:rPr>
                        </m:ctrlPr>
                      </m:sSubPr>
                      <m:e>
                        <m:r>
                          <a:rPr lang="en-AU" sz="2400" i="1">
                            <a:solidFill>
                              <a:srgbClr val="0070C0"/>
                            </a:solidFill>
                            <a:latin typeface="Cambria Math" panose="02040503050406030204" pitchFamily="18" charset="0"/>
                          </a:rPr>
                          <m:t>𝛾</m:t>
                        </m:r>
                      </m:e>
                      <m:sub>
                        <m:r>
                          <a:rPr lang="en-AU" sz="2400" i="1">
                            <a:solidFill>
                              <a:srgbClr val="0070C0"/>
                            </a:solidFill>
                            <a:latin typeface="Cambria Math" panose="02040503050406030204" pitchFamily="18" charset="0"/>
                          </a:rPr>
                          <m:t>𝑡</m:t>
                        </m:r>
                      </m:sub>
                    </m:sSub>
                  </m:oMath>
                </a14:m>
                <a:endParaRPr lang="en-AU" sz="2400" dirty="0" smtClean="0"/>
              </a:p>
              <a:p>
                <a:r>
                  <a:rPr lang="en-AU" sz="2400" dirty="0" smtClean="0"/>
                  <a:t>Assume</a:t>
                </a:r>
              </a:p>
              <a:p>
                <a:pPr lvl="1">
                  <a:buFont typeface="Wingdings" panose="05000000000000000000" pitchFamily="2" charset="2"/>
                  <a:buChar char="§"/>
                </a:pPr>
                <a14:m>
                  <m:oMath xmlns:m="http://schemas.openxmlformats.org/officeDocument/2006/math">
                    <m:sSub>
                      <m:sSubPr>
                        <m:ctrlPr>
                          <a:rPr lang="en-AU" sz="2400" i="1">
                            <a:latin typeface="Cambria Math" panose="02040503050406030204" pitchFamily="18" charset="0"/>
                          </a:rPr>
                        </m:ctrlPr>
                      </m:sSubPr>
                      <m:e>
                        <m:r>
                          <a:rPr lang="en-AU" sz="2400" i="1">
                            <a:latin typeface="Cambria Math" panose="02040503050406030204" pitchFamily="18" charset="0"/>
                          </a:rPr>
                          <m:t>𝛼</m:t>
                        </m:r>
                      </m:e>
                      <m:sub>
                        <m:r>
                          <a:rPr lang="en-AU" sz="2400" i="1">
                            <a:latin typeface="Cambria Math" panose="02040503050406030204" pitchFamily="18" charset="0"/>
                          </a:rPr>
                          <m:t>𝑘</m:t>
                        </m:r>
                      </m:sub>
                    </m:sSub>
                  </m:oMath>
                </a14:m>
                <a:r>
                  <a:rPr lang="en-AU" sz="2400" dirty="0"/>
                  <a:t> </a:t>
                </a:r>
                <a:r>
                  <a:rPr lang="en-AU" sz="2400" dirty="0" smtClean="0"/>
                  <a:t>as for data sets 1-3</a:t>
                </a:r>
                <a:endParaRPr lang="en-AU" sz="2400" i="1" dirty="0" smtClean="0">
                  <a:solidFill>
                    <a:schemeClr val="tx1"/>
                  </a:solidFill>
                  <a:latin typeface="Cambria Math" panose="02040503050406030204" pitchFamily="18" charset="0"/>
                </a:endParaRPr>
              </a:p>
              <a:p>
                <a:pPr lvl="1">
                  <a:buFont typeface="Wingdings" panose="05000000000000000000" pitchFamily="2" charset="2"/>
                  <a:buChar char="§"/>
                </a:pPr>
                <a14:m>
                  <m:oMath xmlns:m="http://schemas.openxmlformats.org/officeDocument/2006/math">
                    <m:sSub>
                      <m:sSubPr>
                        <m:ctrlPr>
                          <a:rPr lang="en-AU" sz="2400" i="1" smtClean="0">
                            <a:solidFill>
                              <a:schemeClr val="tx1"/>
                            </a:solidFill>
                            <a:latin typeface="Cambria Math" panose="02040503050406030204" pitchFamily="18" charset="0"/>
                          </a:rPr>
                        </m:ctrlPr>
                      </m:sSubPr>
                      <m:e>
                        <m:r>
                          <a:rPr lang="en-AU" sz="2400" i="1">
                            <a:solidFill>
                              <a:schemeClr val="tx1"/>
                            </a:solidFill>
                            <a:latin typeface="Cambria Math" panose="02040503050406030204" pitchFamily="18" charset="0"/>
                          </a:rPr>
                          <m:t>𝛽</m:t>
                        </m:r>
                      </m:e>
                      <m:sub>
                        <m:r>
                          <a:rPr lang="en-AU" sz="2400" i="1">
                            <a:solidFill>
                              <a:schemeClr val="tx1"/>
                            </a:solidFill>
                            <a:latin typeface="Cambria Math" panose="02040503050406030204" pitchFamily="18" charset="0"/>
                          </a:rPr>
                          <m:t>𝑗</m:t>
                        </m:r>
                      </m:sub>
                    </m:sSub>
                  </m:oMath>
                </a14:m>
                <a:r>
                  <a:rPr lang="en-AU" sz="2400" dirty="0" smtClean="0">
                    <a:solidFill>
                      <a:schemeClr val="tx1"/>
                    </a:solidFill>
                  </a:rPr>
                  <a:t> </a:t>
                </a:r>
                <a:r>
                  <a:rPr lang="en-AU" sz="2400" dirty="0"/>
                  <a:t>as for </a:t>
                </a:r>
                <a:r>
                  <a:rPr lang="en-AU" sz="2400" dirty="0" smtClean="0"/>
                  <a:t>data </a:t>
                </a:r>
                <a:r>
                  <a:rPr lang="en-AU" sz="2400" dirty="0"/>
                  <a:t>sets </a:t>
                </a:r>
                <a:r>
                  <a:rPr lang="en-AU" sz="2400" dirty="0" smtClean="0"/>
                  <a:t>1-3</a:t>
                </a:r>
              </a:p>
              <a:p>
                <a:pPr lvl="1">
                  <a:buFont typeface="Wingdings" panose="05000000000000000000" pitchFamily="2" charset="2"/>
                  <a:buChar char="§"/>
                </a:pPr>
                <a14:m>
                  <m:oMath xmlns:m="http://schemas.openxmlformats.org/officeDocument/2006/math">
                    <m:sSub>
                      <m:sSubPr>
                        <m:ctrlPr>
                          <a:rPr lang="en-AU" sz="2400" i="1" smtClean="0">
                            <a:solidFill>
                              <a:schemeClr val="tx1"/>
                            </a:solidFill>
                            <a:latin typeface="Cambria Math" panose="02040503050406030204" pitchFamily="18" charset="0"/>
                          </a:rPr>
                        </m:ctrlPr>
                      </m:sSubPr>
                      <m:e>
                        <m:r>
                          <a:rPr lang="en-AU" sz="2400" i="1">
                            <a:solidFill>
                              <a:schemeClr val="tx1"/>
                            </a:solidFill>
                            <a:latin typeface="Cambria Math" panose="02040503050406030204" pitchFamily="18" charset="0"/>
                          </a:rPr>
                          <m:t>𝛾</m:t>
                        </m:r>
                      </m:e>
                      <m:sub>
                        <m:r>
                          <a:rPr lang="en-AU" sz="2400" i="1">
                            <a:solidFill>
                              <a:schemeClr val="tx1"/>
                            </a:solidFill>
                            <a:latin typeface="Cambria Math" panose="02040503050406030204" pitchFamily="18" charset="0"/>
                          </a:rPr>
                          <m:t>𝑡</m:t>
                        </m:r>
                      </m:sub>
                    </m:sSub>
                  </m:oMath>
                </a14:m>
                <a:r>
                  <a:rPr lang="en-AU" sz="2400" dirty="0"/>
                  <a:t> </a:t>
                </a:r>
                <a:r>
                  <a:rPr lang="en-AU" sz="2400" dirty="0" smtClean="0"/>
                  <a:t>as </a:t>
                </a:r>
                <a:r>
                  <a:rPr lang="en-AU" sz="2400" dirty="0"/>
                  <a:t>for data sets </a:t>
                </a:r>
                <a:r>
                  <a:rPr lang="en-AU" sz="2400" dirty="0" smtClean="0"/>
                  <a:t>2 &amp; 3</a:t>
                </a:r>
              </a:p>
              <a:p>
                <a:pPr lvl="1">
                  <a:buFont typeface="Wingdings" panose="05000000000000000000" pitchFamily="2" charset="2"/>
                  <a:buChar char="§"/>
                </a:pPr>
                <a14:m>
                  <m:oMath xmlns:m="http://schemas.openxmlformats.org/officeDocument/2006/math">
                    <m:sSub>
                      <m:sSubPr>
                        <m:ctrlPr>
                          <a:rPr lang="en-AU" sz="2400" i="1" smtClean="0">
                            <a:solidFill>
                              <a:schemeClr val="tx1"/>
                            </a:solidFill>
                            <a:latin typeface="Cambria Math" panose="02040503050406030204" pitchFamily="18" charset="0"/>
                          </a:rPr>
                        </m:ctrlPr>
                      </m:sSubPr>
                      <m:e>
                        <m:r>
                          <a:rPr lang="en-AU" sz="2400" i="1">
                            <a:solidFill>
                              <a:schemeClr val="tx1"/>
                            </a:solidFill>
                            <a:latin typeface="Cambria Math" panose="02040503050406030204" pitchFamily="18" charset="0"/>
                            <a:ea typeface="Cambria Math" panose="02040503050406030204" pitchFamily="18" charset="0"/>
                          </a:rPr>
                          <m:t>𝜆</m:t>
                        </m:r>
                      </m:e>
                      <m:sub>
                        <m:r>
                          <a:rPr lang="en-AU" sz="2400" i="1">
                            <a:solidFill>
                              <a:schemeClr val="tx1"/>
                            </a:solidFill>
                            <a:latin typeface="Cambria Math" panose="02040503050406030204" pitchFamily="18" charset="0"/>
                          </a:rPr>
                          <m:t>𝑗</m:t>
                        </m:r>
                      </m:sub>
                    </m:sSub>
                  </m:oMath>
                </a14:m>
                <a:r>
                  <a:rPr lang="en-AU" sz="2400" dirty="0" smtClean="0"/>
                  <a:t> (multiplier that varies SI with </a:t>
                </a:r>
                <a14:m>
                  <m:oMath xmlns:m="http://schemas.openxmlformats.org/officeDocument/2006/math">
                    <m:r>
                      <a:rPr lang="en-AU" sz="2400" i="1" dirty="0" smtClean="0">
                        <a:latin typeface="Cambria Math" panose="02040503050406030204" pitchFamily="18" charset="0"/>
                      </a:rPr>
                      <m:t>𝑗</m:t>
                    </m:r>
                  </m:oMath>
                </a14:m>
                <a:r>
                  <a:rPr lang="en-AU" sz="2400" dirty="0" smtClean="0"/>
                  <a:t>)</a:t>
                </a:r>
                <a:endParaRPr lang="en-AU" sz="2400" dirty="0"/>
              </a:p>
              <a:p>
                <a:endParaRPr lang="en-AU" sz="2400" dirty="0" smtClean="0"/>
              </a:p>
              <a:p>
                <a:r>
                  <a:rPr lang="en-AU" sz="2400" dirty="0" smtClean="0"/>
                  <a:t>Model includes:</a:t>
                </a:r>
              </a:p>
              <a:p>
                <a:pPr lvl="1"/>
                <a:r>
                  <a:rPr lang="en-AU" sz="2400" dirty="0" smtClean="0"/>
                  <a:t>about 3,200 basis functions</a:t>
                </a:r>
              </a:p>
              <a:p>
                <a:pPr lvl="1"/>
                <a:r>
                  <a:rPr lang="en-AU" sz="2400" dirty="0" smtClean="0"/>
                  <a:t>87 non-zero parameters</a:t>
                </a:r>
              </a:p>
              <a:p>
                <a:endParaRPr lang="en-AU"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96752"/>
                <a:ext cx="8229600" cy="4320480"/>
              </a:xfrm>
              <a:blipFill rotWithShape="0">
                <a:blip r:embed="rId2"/>
                <a:stretch>
                  <a:fillRect l="-963" t="-1128" b="-7757"/>
                </a:stretch>
              </a:blipFill>
            </p:spPr>
            <p:txBody>
              <a:bodyPr/>
              <a:lstStyle/>
              <a:p>
                <a:r>
                  <a:rPr lang="en-AU">
                    <a:noFill/>
                  </a:rPr>
                  <a:t> </a:t>
                </a:r>
              </a:p>
            </p:txBody>
          </p:sp>
        </mc:Fallback>
      </mc:AlternateContent>
      <p:cxnSp>
        <p:nvCxnSpPr>
          <p:cNvPr id="8" name="Straight Connector 7"/>
          <p:cNvCxnSpPr/>
          <p:nvPr/>
        </p:nvCxnSpPr>
        <p:spPr>
          <a:xfrm>
            <a:off x="5292080" y="3284984"/>
            <a:ext cx="338437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5508104" y="1628800"/>
            <a:ext cx="2" cy="18722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08104" y="1988840"/>
            <a:ext cx="2808312" cy="1296144"/>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604448" y="3159696"/>
            <a:ext cx="457200"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Sommet bold"/>
                <a:ea typeface="+mn-ea"/>
                <a:cs typeface="+mn-cs"/>
              </a:rPr>
              <a:t>DQ</a:t>
            </a:r>
          </a:p>
        </p:txBody>
      </p:sp>
      <p:sp>
        <p:nvSpPr>
          <p:cNvPr id="20" name="TextBox 19"/>
          <p:cNvSpPr txBox="1"/>
          <p:nvPr/>
        </p:nvSpPr>
        <p:spPr>
          <a:xfrm>
            <a:off x="8028384" y="3356992"/>
            <a:ext cx="457200" cy="307777"/>
          </a:xfrm>
          <a:prstGeom prst="rect">
            <a:avLst/>
          </a:prstGeom>
        </p:spPr>
        <p:txBody>
          <a:bodyPr wrap="squar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kumimoji="0" lang="en-AU" sz="1400" b="1" i="0" u="none" strike="noStrike" kern="1200" cap="none" spc="0" normalizeH="0" baseline="0" noProof="0" dirty="0" smtClean="0">
                <a:ln>
                  <a:noFill/>
                </a:ln>
                <a:solidFill>
                  <a:schemeClr val="tx1"/>
                </a:solidFill>
                <a:effectLst/>
                <a:uLnTx/>
                <a:uFillTx/>
                <a:latin typeface="Sommet bold"/>
                <a:ea typeface="+mn-ea"/>
                <a:cs typeface="+mn-cs"/>
              </a:rPr>
              <a:t>40</a:t>
            </a:r>
          </a:p>
        </p:txBody>
      </p:sp>
    </p:spTree>
    <p:extLst>
      <p:ext uri="{BB962C8B-B14F-4D97-AF65-F5344CB8AC3E}">
        <p14:creationId xmlns:p14="http://schemas.microsoft.com/office/powerpoint/2010/main" val="11363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AU" dirty="0" smtClean="0"/>
              <a:t>Data set 4: results</a:t>
            </a:r>
            <a:endParaRPr lang="en-AU" dirty="0"/>
          </a:p>
        </p:txBody>
      </p:sp>
      <p:sp>
        <p:nvSpPr>
          <p:cNvPr id="3" name="Content Placeholder 2"/>
          <p:cNvSpPr>
            <a:spLocks noGrp="1"/>
          </p:cNvSpPr>
          <p:nvPr>
            <p:ph idx="1"/>
          </p:nvPr>
        </p:nvSpPr>
        <p:spPr>
          <a:xfrm>
            <a:off x="179512" y="1484784"/>
            <a:ext cx="4248472" cy="4320480"/>
          </a:xfrm>
        </p:spPr>
        <p:txBody>
          <a:bodyPr/>
          <a:lstStyle/>
          <a:p>
            <a:r>
              <a:rPr lang="en-AU" dirty="0" smtClean="0"/>
              <a:t>DQ tracking at AQ 10</a:t>
            </a:r>
          </a:p>
          <a:p>
            <a:endParaRPr lang="en-AU" dirty="0"/>
          </a:p>
          <a:p>
            <a:endParaRPr lang="en-AU" dirty="0" smtClean="0"/>
          </a:p>
          <a:p>
            <a:endParaRPr lang="en-AU" dirty="0"/>
          </a:p>
          <a:p>
            <a:endParaRPr lang="en-AU" dirty="0" smtClean="0"/>
          </a:p>
          <a:p>
            <a:endParaRPr lang="en-AU" dirty="0"/>
          </a:p>
          <a:p>
            <a:endParaRPr lang="en-AU" dirty="0" smtClean="0"/>
          </a:p>
        </p:txBody>
      </p:sp>
      <p:sp>
        <p:nvSpPr>
          <p:cNvPr id="4" name="Content Placeholder 2"/>
          <p:cNvSpPr txBox="1">
            <a:spLocks/>
          </p:cNvSpPr>
          <p:nvPr/>
        </p:nvSpPr>
        <p:spPr>
          <a:xfrm>
            <a:off x="4860032" y="1484784"/>
            <a:ext cx="4032448" cy="432048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baseline="0">
                <a:solidFill>
                  <a:schemeClr val="tx1"/>
                </a:solidFill>
                <a:latin typeface="+mj-lt"/>
                <a:ea typeface="ＭＳ Ｐゴシック" charset="-128"/>
                <a:cs typeface="Microsoft Sans Serif"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60" charset="-128"/>
                <a:cs typeface="ヒラギノ角ゴ Pro W3"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baseline="0">
                <a:solidFill>
                  <a:schemeClr val="tx1"/>
                </a:solidFill>
                <a:latin typeface="+mn-lt"/>
                <a:ea typeface="ヒラギノ角ゴ Pro W3" pitchFamily="-60" charset="-128"/>
                <a:cs typeface="ヒラギノ角ゴ Pro W3"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DQ tracking at AQ </a:t>
            </a:r>
            <a:r>
              <a:rPr lang="en-AU" dirty="0" smtClean="0"/>
              <a:t>25</a:t>
            </a:r>
            <a:endParaRPr lang="en-AU" dirty="0"/>
          </a:p>
        </p:txBody>
      </p:sp>
      <p:pic>
        <p:nvPicPr>
          <p:cNvPr id="9" name="Picture 8"/>
          <p:cNvPicPr/>
          <p:nvPr/>
        </p:nvPicPr>
        <p:blipFill>
          <a:blip r:embed="rId2"/>
          <a:stretch>
            <a:fillRect/>
          </a:stretch>
        </p:blipFill>
        <p:spPr>
          <a:xfrm>
            <a:off x="35496" y="2060848"/>
            <a:ext cx="4680520" cy="2994192"/>
          </a:xfrm>
          <a:prstGeom prst="rect">
            <a:avLst/>
          </a:prstGeom>
        </p:spPr>
      </p:pic>
      <p:pic>
        <p:nvPicPr>
          <p:cNvPr id="10" name="Picture 9"/>
          <p:cNvPicPr/>
          <p:nvPr/>
        </p:nvPicPr>
        <p:blipFill>
          <a:blip r:embed="rId3"/>
          <a:stretch>
            <a:fillRect/>
          </a:stretch>
        </p:blipFill>
        <p:spPr>
          <a:xfrm>
            <a:off x="4572000" y="2060848"/>
            <a:ext cx="4536504" cy="3066200"/>
          </a:xfrm>
          <a:prstGeom prst="rect">
            <a:avLst/>
          </a:prstGeom>
        </p:spPr>
      </p:pic>
    </p:spTree>
    <p:extLst>
      <p:ext uri="{BB962C8B-B14F-4D97-AF65-F5344CB8AC3E}">
        <p14:creationId xmlns:p14="http://schemas.microsoft.com/office/powerpoint/2010/main" val="46915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Motivation (1)</a:t>
            </a:r>
            <a:endParaRPr lang="en-AU" dirty="0"/>
          </a:p>
        </p:txBody>
      </p:sp>
      <p:sp>
        <p:nvSpPr>
          <p:cNvPr id="3" name="Content Placeholder 2"/>
          <p:cNvSpPr>
            <a:spLocks noGrp="1"/>
          </p:cNvSpPr>
          <p:nvPr>
            <p:ph idx="1"/>
          </p:nvPr>
        </p:nvSpPr>
        <p:spPr/>
        <p:txBody>
          <a:bodyPr/>
          <a:lstStyle/>
          <a:p>
            <a:r>
              <a:rPr lang="en-AU" dirty="0" smtClean="0"/>
              <a:t>Consider loss reserving on the basis of a conventional </a:t>
            </a:r>
            <a:r>
              <a:rPr lang="en-AU" b="1" dirty="0" smtClean="0">
                <a:solidFill>
                  <a:srgbClr val="FF0000"/>
                </a:solidFill>
              </a:rPr>
              <a:t>triangular data set</a:t>
            </a:r>
          </a:p>
          <a:p>
            <a:pPr lvl="1"/>
            <a:r>
              <a:rPr lang="en-AU" dirty="0" smtClean="0"/>
              <a:t>e.g. paid losses, incurred losses, etc.</a:t>
            </a:r>
          </a:p>
          <a:p>
            <a:r>
              <a:rPr lang="en-AU" dirty="0" smtClean="0"/>
              <a:t>A model often used is the </a:t>
            </a:r>
            <a:r>
              <a:rPr lang="en-AU" b="1" dirty="0" smtClean="0">
                <a:solidFill>
                  <a:srgbClr val="FF0000"/>
                </a:solidFill>
              </a:rPr>
              <a:t>chain ladder</a:t>
            </a:r>
          </a:p>
          <a:p>
            <a:pPr lvl="1"/>
            <a:r>
              <a:rPr lang="en-AU" dirty="0" smtClean="0"/>
              <a:t>This involves a very simple model structure</a:t>
            </a:r>
          </a:p>
          <a:p>
            <a:pPr lvl="1"/>
            <a:r>
              <a:rPr lang="en-AU" dirty="0" smtClean="0"/>
              <a:t>It will be inadequate for the capture of certain claim data characteristics from the real world (illustrated later)</a:t>
            </a:r>
            <a:endParaRPr lang="en-AU" dirty="0"/>
          </a:p>
        </p:txBody>
      </p:sp>
    </p:spTree>
    <p:extLst>
      <p:ext uri="{BB962C8B-B14F-4D97-AF65-F5344CB8AC3E}">
        <p14:creationId xmlns:p14="http://schemas.microsoft.com/office/powerpoint/2010/main" val="139376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AU" dirty="0" smtClean="0"/>
              <a:t>Data set 4: </a:t>
            </a:r>
            <a:r>
              <a:rPr lang="en-AU" dirty="0"/>
              <a:t>results (cont’d)</a:t>
            </a:r>
          </a:p>
        </p:txBody>
      </p:sp>
      <p:sp>
        <p:nvSpPr>
          <p:cNvPr id="3" name="Content Placeholder 2"/>
          <p:cNvSpPr>
            <a:spLocks noGrp="1"/>
          </p:cNvSpPr>
          <p:nvPr>
            <p:ph idx="1"/>
          </p:nvPr>
        </p:nvSpPr>
        <p:spPr>
          <a:xfrm>
            <a:off x="179512" y="1484784"/>
            <a:ext cx="4248472" cy="4320480"/>
          </a:xfrm>
        </p:spPr>
        <p:txBody>
          <a:bodyPr/>
          <a:lstStyle/>
          <a:p>
            <a:r>
              <a:rPr lang="en-AU" dirty="0" smtClean="0"/>
              <a:t>AQ tracking at DQ 10</a:t>
            </a:r>
          </a:p>
          <a:p>
            <a:endParaRPr lang="en-AU" dirty="0"/>
          </a:p>
          <a:p>
            <a:endParaRPr lang="en-AU" dirty="0" smtClean="0"/>
          </a:p>
          <a:p>
            <a:endParaRPr lang="en-AU" dirty="0"/>
          </a:p>
          <a:p>
            <a:endParaRPr lang="en-AU" dirty="0" smtClean="0"/>
          </a:p>
          <a:p>
            <a:endParaRPr lang="en-AU" dirty="0"/>
          </a:p>
          <a:p>
            <a:endParaRPr lang="en-AU" dirty="0" smtClean="0"/>
          </a:p>
        </p:txBody>
      </p:sp>
      <p:sp>
        <p:nvSpPr>
          <p:cNvPr id="4" name="Content Placeholder 2"/>
          <p:cNvSpPr txBox="1">
            <a:spLocks/>
          </p:cNvSpPr>
          <p:nvPr/>
        </p:nvSpPr>
        <p:spPr>
          <a:xfrm>
            <a:off x="4860032" y="1484784"/>
            <a:ext cx="4032448" cy="432048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baseline="0">
                <a:solidFill>
                  <a:schemeClr val="tx1"/>
                </a:solidFill>
                <a:latin typeface="+mj-lt"/>
                <a:ea typeface="ＭＳ Ｐゴシック" charset="-128"/>
                <a:cs typeface="Microsoft Sans Serif"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60" charset="-128"/>
                <a:cs typeface="ヒラギノ角ゴ Pro W3"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baseline="0">
                <a:solidFill>
                  <a:schemeClr val="tx1"/>
                </a:solidFill>
                <a:latin typeface="+mn-lt"/>
                <a:ea typeface="ヒラギノ角ゴ Pro W3" pitchFamily="-60" charset="-128"/>
                <a:cs typeface="ヒラギノ角ゴ Pro W3"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AQ </a:t>
            </a:r>
            <a:r>
              <a:rPr lang="en-AU" dirty="0"/>
              <a:t>tracking at </a:t>
            </a:r>
            <a:r>
              <a:rPr lang="en-AU" dirty="0" smtClean="0"/>
              <a:t>DQ 25</a:t>
            </a:r>
            <a:endParaRPr lang="en-AU" dirty="0"/>
          </a:p>
        </p:txBody>
      </p:sp>
      <p:pic>
        <p:nvPicPr>
          <p:cNvPr id="7" name="Picture 6"/>
          <p:cNvPicPr/>
          <p:nvPr/>
        </p:nvPicPr>
        <p:blipFill>
          <a:blip r:embed="rId2"/>
          <a:stretch>
            <a:fillRect/>
          </a:stretch>
        </p:blipFill>
        <p:spPr>
          <a:xfrm>
            <a:off x="35496" y="2098536"/>
            <a:ext cx="4608512" cy="2842632"/>
          </a:xfrm>
          <a:prstGeom prst="rect">
            <a:avLst/>
          </a:prstGeom>
        </p:spPr>
      </p:pic>
      <p:pic>
        <p:nvPicPr>
          <p:cNvPr id="8" name="Picture 7"/>
          <p:cNvPicPr/>
          <p:nvPr/>
        </p:nvPicPr>
        <p:blipFill>
          <a:blip r:embed="rId3"/>
          <a:stretch>
            <a:fillRect/>
          </a:stretch>
        </p:blipFill>
        <p:spPr>
          <a:xfrm>
            <a:off x="4572000" y="2132856"/>
            <a:ext cx="4536504" cy="2808312"/>
          </a:xfrm>
          <a:prstGeom prst="rect">
            <a:avLst/>
          </a:prstGeom>
        </p:spPr>
      </p:pic>
    </p:spTree>
    <p:extLst>
      <p:ext uri="{BB962C8B-B14F-4D97-AF65-F5344CB8AC3E}">
        <p14:creationId xmlns:p14="http://schemas.microsoft.com/office/powerpoint/2010/main" val="381150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AU" dirty="0" smtClean="0"/>
              <a:t>Data set 4: </a:t>
            </a:r>
            <a:r>
              <a:rPr lang="en-AU" dirty="0"/>
              <a:t>results (cont’d)</a:t>
            </a:r>
          </a:p>
        </p:txBody>
      </p:sp>
      <p:sp>
        <p:nvSpPr>
          <p:cNvPr id="3" name="Content Placeholder 2"/>
          <p:cNvSpPr>
            <a:spLocks noGrp="1"/>
          </p:cNvSpPr>
          <p:nvPr>
            <p:ph idx="1"/>
          </p:nvPr>
        </p:nvSpPr>
        <p:spPr>
          <a:xfrm>
            <a:off x="179512" y="1484784"/>
            <a:ext cx="4248472" cy="4320480"/>
          </a:xfrm>
        </p:spPr>
        <p:txBody>
          <a:bodyPr/>
          <a:lstStyle/>
          <a:p>
            <a:r>
              <a:rPr lang="en-AU" dirty="0" smtClean="0"/>
              <a:t>CQ tracking at DQ 5</a:t>
            </a:r>
          </a:p>
          <a:p>
            <a:endParaRPr lang="en-AU" dirty="0"/>
          </a:p>
          <a:p>
            <a:endParaRPr lang="en-AU" dirty="0" smtClean="0"/>
          </a:p>
          <a:p>
            <a:endParaRPr lang="en-AU" dirty="0"/>
          </a:p>
          <a:p>
            <a:endParaRPr lang="en-AU" dirty="0" smtClean="0"/>
          </a:p>
          <a:p>
            <a:endParaRPr lang="en-AU" dirty="0"/>
          </a:p>
          <a:p>
            <a:endParaRPr lang="en-AU" dirty="0" smtClean="0"/>
          </a:p>
        </p:txBody>
      </p:sp>
      <p:sp>
        <p:nvSpPr>
          <p:cNvPr id="4" name="Content Placeholder 2"/>
          <p:cNvSpPr txBox="1">
            <a:spLocks/>
          </p:cNvSpPr>
          <p:nvPr/>
        </p:nvSpPr>
        <p:spPr>
          <a:xfrm>
            <a:off x="4860032" y="1484784"/>
            <a:ext cx="4032448" cy="432048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baseline="0">
                <a:solidFill>
                  <a:schemeClr val="tx1"/>
                </a:solidFill>
                <a:latin typeface="+mj-lt"/>
                <a:ea typeface="ＭＳ Ｐゴシック" charset="-128"/>
                <a:cs typeface="Microsoft Sans Serif"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60" charset="-128"/>
                <a:cs typeface="ヒラギノ角ゴ Pro W3"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baseline="0">
                <a:solidFill>
                  <a:schemeClr val="tx1"/>
                </a:solidFill>
                <a:latin typeface="+mn-lt"/>
                <a:ea typeface="ヒラギノ角ゴ Pro W3" pitchFamily="-60" charset="-128"/>
                <a:cs typeface="ヒラギノ角ゴ Pro W3"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smtClean="0"/>
              <a:t>CQ </a:t>
            </a:r>
            <a:r>
              <a:rPr lang="en-AU" dirty="0"/>
              <a:t>tracking at </a:t>
            </a:r>
            <a:r>
              <a:rPr lang="en-AU" dirty="0" smtClean="0"/>
              <a:t>DQ 15</a:t>
            </a:r>
            <a:endParaRPr lang="en-AU" dirty="0"/>
          </a:p>
        </p:txBody>
      </p:sp>
      <p:pic>
        <p:nvPicPr>
          <p:cNvPr id="7" name="Picture 6"/>
          <p:cNvPicPr/>
          <p:nvPr/>
        </p:nvPicPr>
        <p:blipFill>
          <a:blip r:embed="rId2"/>
          <a:stretch>
            <a:fillRect/>
          </a:stretch>
        </p:blipFill>
        <p:spPr>
          <a:xfrm>
            <a:off x="35496" y="2098536"/>
            <a:ext cx="4608512" cy="2482592"/>
          </a:xfrm>
          <a:prstGeom prst="rect">
            <a:avLst/>
          </a:prstGeom>
        </p:spPr>
      </p:pic>
      <p:pic>
        <p:nvPicPr>
          <p:cNvPr id="8" name="Picture 7"/>
          <p:cNvPicPr/>
          <p:nvPr/>
        </p:nvPicPr>
        <p:blipFill>
          <a:blip r:embed="rId3"/>
          <a:stretch>
            <a:fillRect/>
          </a:stretch>
        </p:blipFill>
        <p:spPr>
          <a:xfrm>
            <a:off x="4427984" y="2098536"/>
            <a:ext cx="4665712" cy="2626608"/>
          </a:xfrm>
          <a:prstGeom prst="rect">
            <a:avLst/>
          </a:prstGeom>
        </p:spPr>
      </p:pic>
    </p:spTree>
    <p:extLst>
      <p:ext uri="{BB962C8B-B14F-4D97-AF65-F5344CB8AC3E}">
        <p14:creationId xmlns:p14="http://schemas.microsoft.com/office/powerpoint/2010/main" val="28008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a:stretch>
            <a:fillRect/>
          </a:stretch>
        </p:blipFill>
        <p:spPr>
          <a:xfrm>
            <a:off x="4283968" y="2780928"/>
            <a:ext cx="4546848" cy="2880320"/>
          </a:xfrm>
          <a:prstGeom prst="rect">
            <a:avLst/>
          </a:prstGeom>
        </p:spPr>
      </p:pic>
      <p:pic>
        <p:nvPicPr>
          <p:cNvPr id="8" name="Picture 7"/>
          <p:cNvPicPr/>
          <p:nvPr/>
        </p:nvPicPr>
        <p:blipFill>
          <a:blip r:embed="rId3"/>
          <a:stretch>
            <a:fillRect/>
          </a:stretch>
        </p:blipFill>
        <p:spPr>
          <a:xfrm>
            <a:off x="4427984" y="764704"/>
            <a:ext cx="4402832" cy="2952328"/>
          </a:xfrm>
          <a:prstGeom prst="rect">
            <a:avLst/>
          </a:prstGeom>
        </p:spPr>
      </p:pic>
      <p:pic>
        <p:nvPicPr>
          <p:cNvPr id="7" name="Picture 6" descr="C:\Users\grainnemcguire\Dropbox\Self-assembling claim models\Data simulation\sim4\grainne\simboxplot.png"/>
          <p:cNvPicPr/>
          <p:nvPr/>
        </p:nvPicPr>
        <p:blipFill>
          <a:blip r:embed="rId4">
            <a:extLst>
              <a:ext uri="{28A0092B-C50C-407E-A947-70E740481C1C}">
                <a14:useLocalDpi xmlns:a14="http://schemas.microsoft.com/office/drawing/2010/main" val="0"/>
              </a:ext>
            </a:extLst>
          </a:blip>
          <a:srcRect/>
          <a:stretch>
            <a:fillRect/>
          </a:stretch>
        </p:blipFill>
        <p:spPr bwMode="auto">
          <a:xfrm>
            <a:off x="-354831" y="362347"/>
            <a:ext cx="5184576" cy="5533390"/>
          </a:xfrm>
          <a:prstGeom prst="rect">
            <a:avLst/>
          </a:prstGeom>
          <a:noFill/>
          <a:extLst/>
        </p:spPr>
      </p:pic>
      <p:sp>
        <p:nvSpPr>
          <p:cNvPr id="2" name="Title 1"/>
          <p:cNvSpPr>
            <a:spLocks noGrp="1"/>
          </p:cNvSpPr>
          <p:nvPr>
            <p:ph type="title"/>
          </p:nvPr>
        </p:nvSpPr>
        <p:spPr>
          <a:xfrm>
            <a:off x="457200" y="260648"/>
            <a:ext cx="8229600" cy="792088"/>
          </a:xfrm>
        </p:spPr>
        <p:txBody>
          <a:bodyPr/>
          <a:lstStyle/>
          <a:p>
            <a:r>
              <a:rPr lang="en-AU" dirty="0" smtClean="0"/>
              <a:t>Data set 4: results (cont’d)</a:t>
            </a:r>
            <a:endParaRPr lang="en-AU" dirty="0"/>
          </a:p>
        </p:txBody>
      </p:sp>
      <p:sp>
        <p:nvSpPr>
          <p:cNvPr id="3" name="Content Placeholder 2"/>
          <p:cNvSpPr>
            <a:spLocks noGrp="1"/>
          </p:cNvSpPr>
          <p:nvPr>
            <p:ph idx="1"/>
          </p:nvPr>
        </p:nvSpPr>
        <p:spPr>
          <a:xfrm>
            <a:off x="179512" y="764704"/>
            <a:ext cx="4248472" cy="4320480"/>
          </a:xfrm>
        </p:spPr>
        <p:txBody>
          <a:bodyPr/>
          <a:lstStyle/>
          <a:p>
            <a:r>
              <a:rPr lang="en-AU" sz="2400" dirty="0" smtClean="0"/>
              <a:t>Total loss reserve</a:t>
            </a:r>
          </a:p>
          <a:p>
            <a:pPr marL="0" indent="0">
              <a:buNone/>
            </a:pPr>
            <a:endParaRPr lang="en-AU" sz="2400" dirty="0" smtClean="0"/>
          </a:p>
          <a:p>
            <a:pPr marL="0" indent="0">
              <a:buNone/>
            </a:pPr>
            <a:endParaRPr lang="en-AU" sz="2400" dirty="0" smtClean="0"/>
          </a:p>
          <a:p>
            <a:endParaRPr lang="en-AU" sz="2400" dirty="0"/>
          </a:p>
          <a:p>
            <a:endParaRPr lang="en-AU" sz="2400" dirty="0"/>
          </a:p>
          <a:p>
            <a:endParaRPr lang="en-AU" sz="2400" dirty="0" smtClean="0"/>
          </a:p>
          <a:p>
            <a:endParaRPr lang="en-AU" sz="2400" dirty="0"/>
          </a:p>
          <a:p>
            <a:endParaRPr lang="en-AU" sz="2400" dirty="0" smtClean="0"/>
          </a:p>
          <a:p>
            <a:endParaRPr lang="en-AU" sz="2400" dirty="0"/>
          </a:p>
          <a:p>
            <a:endParaRPr lang="en-AU" sz="2400" dirty="0" smtClean="0"/>
          </a:p>
          <a:p>
            <a:r>
              <a:rPr lang="en-AU" sz="2000" dirty="0" smtClean="0"/>
              <a:t>Chain ladder comparable with lasso but with some outlying forecasts</a:t>
            </a:r>
          </a:p>
        </p:txBody>
      </p:sp>
      <p:sp>
        <p:nvSpPr>
          <p:cNvPr id="4" name="Content Placeholder 2"/>
          <p:cNvSpPr txBox="1">
            <a:spLocks/>
          </p:cNvSpPr>
          <p:nvPr/>
        </p:nvSpPr>
        <p:spPr>
          <a:xfrm>
            <a:off x="4788024" y="692696"/>
            <a:ext cx="4032448" cy="4320480"/>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800" kern="1200" baseline="0">
                <a:solidFill>
                  <a:schemeClr val="tx1"/>
                </a:solidFill>
                <a:latin typeface="+mj-lt"/>
                <a:ea typeface="ＭＳ Ｐゴシック" charset="-128"/>
                <a:cs typeface="Microsoft Sans Serif"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60" charset="-128"/>
                <a:cs typeface="ヒラギノ角ゴ Pro W3"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baseline="0">
                <a:solidFill>
                  <a:schemeClr val="tx1"/>
                </a:solidFill>
                <a:latin typeface="+mn-lt"/>
                <a:ea typeface="ヒラギノ角ゴ Pro W3" pitchFamily="-60" charset="-128"/>
                <a:cs typeface="ヒラギノ角ゴ Pro W3"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60" charset="-128"/>
                <a:cs typeface="ヒラギノ角ゴ Pro W3"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dirty="0"/>
              <a:t>Loss reserve by AQ</a:t>
            </a:r>
          </a:p>
          <a:p>
            <a:endParaRPr lang="en-AU" sz="2400" dirty="0"/>
          </a:p>
          <a:p>
            <a:endParaRPr lang="en-AU" sz="2400" dirty="0" smtClean="0"/>
          </a:p>
          <a:p>
            <a:endParaRPr lang="en-AU" sz="2400" dirty="0" smtClean="0"/>
          </a:p>
          <a:p>
            <a:endParaRPr lang="en-AU" sz="2400" dirty="0"/>
          </a:p>
          <a:p>
            <a:endParaRPr lang="en-AU" sz="2400" dirty="0" smtClean="0"/>
          </a:p>
          <a:p>
            <a:endParaRPr lang="en-AU" sz="2400" dirty="0"/>
          </a:p>
          <a:p>
            <a:endParaRPr lang="en-AU" sz="2400" dirty="0" smtClean="0"/>
          </a:p>
          <a:p>
            <a:endParaRPr lang="en-AU" sz="2400" dirty="0"/>
          </a:p>
          <a:p>
            <a:endParaRPr lang="en-AU" sz="2400" dirty="0" smtClean="0"/>
          </a:p>
          <a:p>
            <a:endParaRPr lang="en-AU" sz="2000" dirty="0" smtClean="0"/>
          </a:p>
          <a:p>
            <a:r>
              <a:rPr lang="en-AU" sz="2000" dirty="0" smtClean="0"/>
              <a:t>Lasso more efficient predictor of individual accident quarters</a:t>
            </a:r>
            <a:endParaRPr lang="en-AU" sz="2000" dirty="0"/>
          </a:p>
        </p:txBody>
      </p:sp>
    </p:spTree>
    <p:extLst>
      <p:ext uri="{BB962C8B-B14F-4D97-AF65-F5344CB8AC3E}">
        <p14:creationId xmlns:p14="http://schemas.microsoft.com/office/powerpoint/2010/main" val="10184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lstStyle/>
          <a:p>
            <a:r>
              <a:rPr lang="en-AU" sz="2000" dirty="0" smtClean="0"/>
              <a:t>Motivation</a:t>
            </a:r>
          </a:p>
          <a:p>
            <a:r>
              <a:rPr lang="en-AU" sz="2000" dirty="0" smtClean="0"/>
              <a:t>Regularized regression</a:t>
            </a:r>
          </a:p>
          <a:p>
            <a:pPr lvl="1"/>
            <a:r>
              <a:rPr lang="en-AU" sz="2000" dirty="0" smtClean="0"/>
              <a:t>In general</a:t>
            </a:r>
          </a:p>
          <a:p>
            <a:pPr lvl="1"/>
            <a:r>
              <a:rPr lang="en-AU" sz="2000" dirty="0" smtClean="0"/>
              <a:t>The lasso</a:t>
            </a:r>
          </a:p>
          <a:p>
            <a:r>
              <a:rPr lang="en-AU" sz="2000" dirty="0"/>
              <a:t>Loss reserving framework and notation</a:t>
            </a:r>
          </a:p>
          <a:p>
            <a:r>
              <a:rPr lang="en-AU" sz="2000" dirty="0" smtClean="0"/>
              <a:t>Application of lasso to loss reserving</a:t>
            </a:r>
          </a:p>
          <a:p>
            <a:r>
              <a:rPr lang="en-AU" sz="2000" dirty="0" smtClean="0"/>
              <a:t>Test on simulated data</a:t>
            </a:r>
          </a:p>
          <a:p>
            <a:pPr lvl="1"/>
            <a:r>
              <a:rPr lang="en-AU" sz="2000" dirty="0" smtClean="0"/>
              <a:t>Data set</a:t>
            </a:r>
          </a:p>
          <a:p>
            <a:pPr lvl="1"/>
            <a:r>
              <a:rPr lang="en-AU" sz="2000" dirty="0" smtClean="0"/>
              <a:t>Results</a:t>
            </a:r>
          </a:p>
          <a:p>
            <a:r>
              <a:rPr lang="en-AU" sz="2000" b="1" dirty="0" smtClean="0">
                <a:solidFill>
                  <a:srgbClr val="FF0000"/>
                </a:solidFill>
              </a:rPr>
              <a:t>Further testing and development</a:t>
            </a:r>
          </a:p>
          <a:p>
            <a:r>
              <a:rPr lang="en-AU" sz="2000" dirty="0" smtClean="0"/>
              <a:t>Conclusion </a:t>
            </a:r>
            <a:r>
              <a:rPr lang="en-AU" dirty="0" smtClean="0"/>
              <a:t> </a:t>
            </a:r>
            <a:endParaRPr lang="en-AU" dirty="0"/>
          </a:p>
        </p:txBody>
      </p:sp>
    </p:spTree>
    <p:extLst>
      <p:ext uri="{BB962C8B-B14F-4D97-AF65-F5344CB8AC3E}">
        <p14:creationId xmlns:p14="http://schemas.microsoft.com/office/powerpoint/2010/main" val="2519980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Further testing and development</a:t>
            </a:r>
          </a:p>
        </p:txBody>
      </p:sp>
      <p:sp>
        <p:nvSpPr>
          <p:cNvPr id="3" name="Content Placeholder 2"/>
          <p:cNvSpPr>
            <a:spLocks noGrp="1"/>
          </p:cNvSpPr>
          <p:nvPr>
            <p:ph idx="1"/>
          </p:nvPr>
        </p:nvSpPr>
        <p:spPr>
          <a:xfrm>
            <a:off x="457200" y="1340768"/>
            <a:ext cx="8229600" cy="4320480"/>
          </a:xfrm>
        </p:spPr>
        <p:txBody>
          <a:bodyPr/>
          <a:lstStyle/>
          <a:p>
            <a:r>
              <a:rPr lang="en-AU" sz="2400" dirty="0" smtClean="0"/>
              <a:t>Examination of additional scenarios</a:t>
            </a:r>
          </a:p>
          <a:p>
            <a:pPr lvl="1"/>
            <a:r>
              <a:rPr lang="en-AU" sz="2400" dirty="0" smtClean="0"/>
              <a:t>Particularly those likely to stress the chain ladder</a:t>
            </a:r>
          </a:p>
          <a:p>
            <a:r>
              <a:rPr lang="en-AU" sz="2400" dirty="0" smtClean="0"/>
              <a:t>Different basis functions</a:t>
            </a:r>
          </a:p>
          <a:p>
            <a:pPr lvl="1"/>
            <a:r>
              <a:rPr lang="en-AU" sz="2400" dirty="0" smtClean="0"/>
              <a:t>e.g. </a:t>
            </a:r>
            <a:r>
              <a:rPr lang="en-AU" sz="2400" dirty="0" err="1" smtClean="0"/>
              <a:t>Hoerl</a:t>
            </a:r>
            <a:r>
              <a:rPr lang="en-AU" sz="2400" dirty="0" smtClean="0"/>
              <a:t> curve basis functions for DQ effects</a:t>
            </a:r>
          </a:p>
          <a:p>
            <a:r>
              <a:rPr lang="en-AU" sz="2400" dirty="0" smtClean="0"/>
              <a:t>Consideration of future SI</a:t>
            </a:r>
          </a:p>
          <a:p>
            <a:pPr lvl="1"/>
            <a:r>
              <a:rPr lang="en-AU" sz="2400" dirty="0" smtClean="0"/>
              <a:t>How well adapted to extrapolation is the lasso?</a:t>
            </a:r>
          </a:p>
          <a:p>
            <a:r>
              <a:rPr lang="en-AU" sz="2400" dirty="0" err="1" smtClean="0"/>
              <a:t>Robustification</a:t>
            </a:r>
            <a:r>
              <a:rPr lang="en-AU" sz="2400" smtClean="0"/>
              <a:t> </a:t>
            </a:r>
          </a:p>
          <a:p>
            <a:r>
              <a:rPr lang="en-AU" sz="2400" dirty="0" smtClean="0"/>
              <a:t>Multi-line reserving (with dependencies)</a:t>
            </a:r>
          </a:p>
          <a:p>
            <a:r>
              <a:rPr lang="en-AU" sz="2400" dirty="0" smtClean="0"/>
              <a:t>Adaptive reserving</a:t>
            </a:r>
          </a:p>
          <a:p>
            <a:pPr lvl="1"/>
            <a:r>
              <a:rPr lang="en-AU" sz="2400" dirty="0" smtClean="0"/>
              <a:t>How might the lasso be adapted as a dynamic model?</a:t>
            </a:r>
            <a:endParaRPr lang="en-AU" sz="2400" dirty="0"/>
          </a:p>
        </p:txBody>
      </p:sp>
    </p:spTree>
    <p:extLst>
      <p:ext uri="{BB962C8B-B14F-4D97-AF65-F5344CB8AC3E}">
        <p14:creationId xmlns:p14="http://schemas.microsoft.com/office/powerpoint/2010/main" val="300125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lstStyle/>
          <a:p>
            <a:r>
              <a:rPr lang="en-AU" sz="2000" dirty="0" smtClean="0"/>
              <a:t>Motivation</a:t>
            </a:r>
          </a:p>
          <a:p>
            <a:r>
              <a:rPr lang="en-AU" sz="2000" dirty="0" smtClean="0"/>
              <a:t>Regularized regression</a:t>
            </a:r>
          </a:p>
          <a:p>
            <a:pPr lvl="1"/>
            <a:r>
              <a:rPr lang="en-AU" sz="2000" dirty="0" smtClean="0"/>
              <a:t>In general</a:t>
            </a:r>
          </a:p>
          <a:p>
            <a:pPr lvl="1"/>
            <a:r>
              <a:rPr lang="en-AU" sz="2000" dirty="0" smtClean="0"/>
              <a:t>The lasso</a:t>
            </a:r>
          </a:p>
          <a:p>
            <a:r>
              <a:rPr lang="en-AU" sz="2000" dirty="0"/>
              <a:t>Loss reserving framework and notation</a:t>
            </a:r>
          </a:p>
          <a:p>
            <a:r>
              <a:rPr lang="en-AU" sz="2000" dirty="0" smtClean="0"/>
              <a:t>Application of lasso to loss reserving</a:t>
            </a:r>
          </a:p>
          <a:p>
            <a:r>
              <a:rPr lang="en-AU" sz="2000" dirty="0" smtClean="0"/>
              <a:t>Test on simulated data</a:t>
            </a:r>
          </a:p>
          <a:p>
            <a:pPr lvl="1"/>
            <a:r>
              <a:rPr lang="en-AU" sz="2000" dirty="0" smtClean="0"/>
              <a:t>Data set</a:t>
            </a:r>
          </a:p>
          <a:p>
            <a:pPr lvl="1"/>
            <a:r>
              <a:rPr lang="en-AU" sz="2000" dirty="0" smtClean="0"/>
              <a:t>Results</a:t>
            </a:r>
          </a:p>
          <a:p>
            <a:r>
              <a:rPr lang="en-AU" sz="2000" dirty="0" smtClean="0"/>
              <a:t>Further testing and development</a:t>
            </a:r>
          </a:p>
          <a:p>
            <a:r>
              <a:rPr lang="en-AU" sz="2000" b="1" dirty="0" smtClean="0">
                <a:solidFill>
                  <a:srgbClr val="FF0000"/>
                </a:solidFill>
              </a:rPr>
              <a:t>Conclusion </a:t>
            </a:r>
            <a:r>
              <a:rPr lang="en-AU" b="1" dirty="0" smtClean="0">
                <a:solidFill>
                  <a:srgbClr val="FF0000"/>
                </a:solidFill>
              </a:rPr>
              <a:t> </a:t>
            </a:r>
            <a:endParaRPr lang="en-AU" b="1" dirty="0">
              <a:solidFill>
                <a:srgbClr val="FF0000"/>
              </a:solidFill>
            </a:endParaRPr>
          </a:p>
        </p:txBody>
      </p:sp>
    </p:spTree>
    <p:extLst>
      <p:ext uri="{BB962C8B-B14F-4D97-AF65-F5344CB8AC3E}">
        <p14:creationId xmlns:p14="http://schemas.microsoft.com/office/powerpoint/2010/main" val="455675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Conclusion</a:t>
            </a:r>
          </a:p>
        </p:txBody>
      </p:sp>
      <p:sp>
        <p:nvSpPr>
          <p:cNvPr id="3" name="Content Placeholder 2"/>
          <p:cNvSpPr>
            <a:spLocks noGrp="1"/>
          </p:cNvSpPr>
          <p:nvPr>
            <p:ph idx="1"/>
          </p:nvPr>
        </p:nvSpPr>
        <p:spPr>
          <a:xfrm>
            <a:off x="457200" y="1268760"/>
            <a:ext cx="8229600" cy="4320480"/>
          </a:xfrm>
        </p:spPr>
        <p:txBody>
          <a:bodyPr/>
          <a:lstStyle/>
          <a:p>
            <a:r>
              <a:rPr lang="en-AU" sz="2000" dirty="0" smtClean="0"/>
              <a:t>The lasso appears promising as a platform for self-assembling models</a:t>
            </a:r>
          </a:p>
          <a:p>
            <a:pPr lvl="1"/>
            <a:r>
              <a:rPr lang="en-AU" sz="2000" dirty="0" smtClean="0"/>
              <a:t>The model calibration procedure follows a routine and is relatively quick</a:t>
            </a:r>
          </a:p>
          <a:p>
            <a:pPr lvl="2"/>
            <a:r>
              <a:rPr lang="en-AU" sz="1800" dirty="0" smtClean="0"/>
              <a:t>Perhaps 30 minutes for routine calibration and examination of diagnostics</a:t>
            </a:r>
          </a:p>
          <a:p>
            <a:pPr lvl="2"/>
            <a:r>
              <a:rPr lang="en-AU" sz="1800" dirty="0" smtClean="0"/>
              <a:t>Perhaps an hour if one or two ad hoc changes require formulation and implementation</a:t>
            </a:r>
          </a:p>
          <a:p>
            <a:pPr lvl="3"/>
            <a:r>
              <a:rPr lang="en-AU" sz="1600" dirty="0" smtClean="0"/>
              <a:t>e.g. superimposed inflation, legislative change</a:t>
            </a:r>
          </a:p>
          <a:p>
            <a:r>
              <a:rPr lang="en-AU" sz="2000" dirty="0" smtClean="0"/>
              <a:t>The lasso appears to track eccentric features of the data reasonably well</a:t>
            </a:r>
          </a:p>
          <a:p>
            <a:pPr lvl="1"/>
            <a:r>
              <a:rPr lang="en-AU" sz="2000" dirty="0" smtClean="0"/>
              <a:t>Including in scenarios where the chain ladder has little hope of an accurate forecast</a:t>
            </a:r>
          </a:p>
          <a:p>
            <a:r>
              <a:rPr lang="en-AU" sz="2000" dirty="0" smtClean="0"/>
              <a:t>Some further experimentation required before full confidence can be invested in it as an automated procedure</a:t>
            </a:r>
            <a:endParaRPr lang="en-AU" sz="2000" dirty="0"/>
          </a:p>
        </p:txBody>
      </p:sp>
    </p:spTree>
    <p:extLst>
      <p:ext uri="{BB962C8B-B14F-4D97-AF65-F5344CB8AC3E}">
        <p14:creationId xmlns:p14="http://schemas.microsoft.com/office/powerpoint/2010/main" val="149610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AU" dirty="0"/>
          </a:p>
        </p:txBody>
      </p:sp>
      <p:sp>
        <p:nvSpPr>
          <p:cNvPr id="3" name="Content Placeholder 2"/>
          <p:cNvSpPr>
            <a:spLocks noGrp="1"/>
          </p:cNvSpPr>
          <p:nvPr>
            <p:ph idx="1"/>
          </p:nvPr>
        </p:nvSpPr>
        <p:spPr>
          <a:xfrm>
            <a:off x="457200" y="1124744"/>
            <a:ext cx="8229600" cy="4320480"/>
          </a:xfrm>
        </p:spPr>
        <p:txBody>
          <a:bodyPr/>
          <a:lstStyle/>
          <a:p>
            <a:r>
              <a:rPr lang="en-US" sz="2400" dirty="0"/>
              <a:t>McGuire, G. 2007. “Individual Claim Modelling of CTP Data.” Institute of Actuaries of Australia </a:t>
            </a:r>
            <a:r>
              <a:rPr lang="en-US" sz="2400" dirty="0" err="1"/>
              <a:t>XIth</a:t>
            </a:r>
            <a:r>
              <a:rPr lang="en-US" sz="2400" dirty="0"/>
              <a:t> Accident Compensation Seminar, Melbourne, Australia. </a:t>
            </a:r>
            <a:r>
              <a:rPr lang="en-US" sz="2400" u="sng" dirty="0">
                <a:hlinkClick r:id="rId2"/>
              </a:rPr>
              <a:t>http://</a:t>
            </a:r>
            <a:r>
              <a:rPr lang="en-US" sz="2400" u="sng" dirty="0" smtClean="0">
                <a:hlinkClick r:id="rId2"/>
              </a:rPr>
              <a:t>actuaries.asn.au/Library/6.a_ACS07_paper_McGuire_Individual%20claim%20modellingof%20CTP%20data.pdf</a:t>
            </a:r>
            <a:endParaRPr lang="en-US" sz="2400" dirty="0"/>
          </a:p>
          <a:p>
            <a:r>
              <a:rPr lang="en-US" sz="2400" dirty="0"/>
              <a:t>Taylor, G., and G. McGuire. 2004. “Loss Reserving with GLMs: A Case Study.” Casualty Actuarial Society 2004 Discussion Paper Program, pp 327-392.</a:t>
            </a:r>
            <a:endParaRPr lang="en-AU" sz="2400" dirty="0"/>
          </a:p>
          <a:p>
            <a:r>
              <a:rPr lang="en-US" sz="2400" dirty="0"/>
              <a:t>Taylor, G., and G. McGuire. </a:t>
            </a:r>
            <a:r>
              <a:rPr lang="en-US" sz="2400" dirty="0" smtClean="0"/>
              <a:t>2016. “</a:t>
            </a:r>
            <a:r>
              <a:rPr lang="en-AU" sz="2400" dirty="0"/>
              <a:t>Stochastic Loss Reserving Using Generalized Linear Models</a:t>
            </a:r>
            <a:r>
              <a:rPr lang="en-US" sz="2400" dirty="0" smtClean="0"/>
              <a:t>”. CAS Monograph Series, Number 3. Casualty Actuarial Society, Arlington VA.</a:t>
            </a:r>
            <a:endParaRPr lang="en-AU" sz="2400" dirty="0" smtClean="0"/>
          </a:p>
        </p:txBody>
      </p:sp>
    </p:spTree>
    <p:extLst>
      <p:ext uri="{BB962C8B-B14F-4D97-AF65-F5344CB8AC3E}">
        <p14:creationId xmlns:p14="http://schemas.microsoft.com/office/powerpoint/2010/main" val="7362379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Tree>
    <p:extLst>
      <p:ext uri="{BB962C8B-B14F-4D97-AF65-F5344CB8AC3E}">
        <p14:creationId xmlns:p14="http://schemas.microsoft.com/office/powerpoint/2010/main" val="1972982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Motivation (2)</a:t>
            </a:r>
            <a:endParaRPr lang="en-AU" dirty="0"/>
          </a:p>
        </p:txBody>
      </p:sp>
      <p:sp>
        <p:nvSpPr>
          <p:cNvPr id="3" name="Content Placeholder 2"/>
          <p:cNvSpPr>
            <a:spLocks noGrp="1"/>
          </p:cNvSpPr>
          <p:nvPr>
            <p:ph idx="1"/>
          </p:nvPr>
        </p:nvSpPr>
        <p:spPr/>
        <p:txBody>
          <a:bodyPr/>
          <a:lstStyle/>
          <a:p>
            <a:r>
              <a:rPr lang="en-AU" sz="2400" dirty="0" smtClean="0"/>
              <a:t>When such features are present, they may be modelled by means of a </a:t>
            </a:r>
            <a:r>
              <a:rPr lang="en-AU" sz="2400" b="1" dirty="0" smtClean="0">
                <a:solidFill>
                  <a:srgbClr val="FF0000"/>
                </a:solidFill>
              </a:rPr>
              <a:t>Generalized Linear Model (GLM)</a:t>
            </a:r>
            <a:r>
              <a:rPr lang="en-AU" sz="2400" dirty="0"/>
              <a:t> (McGuire, </a:t>
            </a:r>
            <a:r>
              <a:rPr lang="en-AU" sz="2400" dirty="0" smtClean="0"/>
              <a:t>2007; </a:t>
            </a:r>
            <a:r>
              <a:rPr lang="en-AU" sz="2400" dirty="0"/>
              <a:t>Taylor </a:t>
            </a:r>
            <a:r>
              <a:rPr lang="en-AU" sz="2400" dirty="0" smtClean="0"/>
              <a:t>&amp; McGuire, 2004, 2016)</a:t>
            </a:r>
          </a:p>
          <a:p>
            <a:r>
              <a:rPr lang="en-AU" sz="2400" dirty="0" smtClean="0"/>
              <a:t>But construction of this type of model requires many hours (perhaps a week) of a highly skilled analyst</a:t>
            </a:r>
          </a:p>
          <a:p>
            <a:pPr lvl="1"/>
            <a:r>
              <a:rPr lang="en-AU" sz="2400" dirty="0" smtClean="0"/>
              <a:t>Time-consuming</a:t>
            </a:r>
          </a:p>
          <a:p>
            <a:pPr lvl="1"/>
            <a:r>
              <a:rPr lang="en-AU" sz="2400" dirty="0" smtClean="0"/>
              <a:t>Expensive</a:t>
            </a:r>
          </a:p>
          <a:p>
            <a:r>
              <a:rPr lang="en-AU" sz="2400" dirty="0" smtClean="0"/>
              <a:t>Objective is to consider more automated modelling that produces a similar GLM but at much less time and expense</a:t>
            </a:r>
            <a:endParaRPr lang="en-AU" sz="2400" dirty="0"/>
          </a:p>
        </p:txBody>
      </p:sp>
    </p:spTree>
    <p:extLst>
      <p:ext uri="{BB962C8B-B14F-4D97-AF65-F5344CB8AC3E}">
        <p14:creationId xmlns:p14="http://schemas.microsoft.com/office/powerpoint/2010/main" val="215297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Overview</a:t>
            </a:r>
            <a:endParaRPr lang="en-AU" dirty="0"/>
          </a:p>
        </p:txBody>
      </p:sp>
      <p:sp>
        <p:nvSpPr>
          <p:cNvPr id="3" name="Content Placeholder 2"/>
          <p:cNvSpPr>
            <a:spLocks noGrp="1"/>
          </p:cNvSpPr>
          <p:nvPr>
            <p:ph idx="1"/>
          </p:nvPr>
        </p:nvSpPr>
        <p:spPr/>
        <p:txBody>
          <a:bodyPr/>
          <a:lstStyle/>
          <a:p>
            <a:r>
              <a:rPr lang="en-AU" sz="2000" dirty="0" smtClean="0"/>
              <a:t>Motivation</a:t>
            </a:r>
          </a:p>
          <a:p>
            <a:r>
              <a:rPr lang="en-AU" sz="2000" b="1" dirty="0" smtClean="0">
                <a:solidFill>
                  <a:srgbClr val="FF0000"/>
                </a:solidFill>
              </a:rPr>
              <a:t>Regularized regression</a:t>
            </a:r>
          </a:p>
          <a:p>
            <a:pPr lvl="1"/>
            <a:r>
              <a:rPr lang="en-AU" sz="2000" dirty="0" smtClean="0"/>
              <a:t>In general</a:t>
            </a:r>
          </a:p>
          <a:p>
            <a:pPr lvl="1"/>
            <a:r>
              <a:rPr lang="en-AU" sz="2000" dirty="0" smtClean="0"/>
              <a:t>The lasso</a:t>
            </a:r>
          </a:p>
          <a:p>
            <a:r>
              <a:rPr lang="en-AU" sz="2000" dirty="0"/>
              <a:t>Loss reserving framework and notation</a:t>
            </a:r>
          </a:p>
          <a:p>
            <a:r>
              <a:rPr lang="en-AU" sz="2000" dirty="0" smtClean="0"/>
              <a:t>Application of lasso to loss reserving</a:t>
            </a:r>
          </a:p>
          <a:p>
            <a:r>
              <a:rPr lang="en-AU" sz="2000" dirty="0" smtClean="0"/>
              <a:t>Test on simulated data</a:t>
            </a:r>
          </a:p>
          <a:p>
            <a:pPr lvl="1"/>
            <a:r>
              <a:rPr lang="en-AU" sz="2000" dirty="0" smtClean="0"/>
              <a:t>Data set</a:t>
            </a:r>
          </a:p>
          <a:p>
            <a:pPr lvl="1"/>
            <a:r>
              <a:rPr lang="en-AU" sz="2000" dirty="0" smtClean="0"/>
              <a:t>Results</a:t>
            </a:r>
          </a:p>
          <a:p>
            <a:r>
              <a:rPr lang="en-AU" sz="2000" dirty="0" smtClean="0"/>
              <a:t>Further testing and development</a:t>
            </a:r>
          </a:p>
          <a:p>
            <a:r>
              <a:rPr lang="en-AU" sz="2000" dirty="0" smtClean="0"/>
              <a:t>Conclusion </a:t>
            </a:r>
            <a:r>
              <a:rPr lang="en-AU" dirty="0" smtClean="0"/>
              <a:t> </a:t>
            </a:r>
            <a:endParaRPr lang="en-AU" dirty="0"/>
          </a:p>
        </p:txBody>
      </p:sp>
    </p:spTree>
    <p:extLst>
      <p:ext uri="{BB962C8B-B14F-4D97-AF65-F5344CB8AC3E}">
        <p14:creationId xmlns:p14="http://schemas.microsoft.com/office/powerpoint/2010/main" val="3881940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Regularized </a:t>
            </a:r>
            <a:r>
              <a:rPr lang="en-AU" dirty="0" smtClean="0"/>
              <a:t>regression: in general</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AU" sz="2000" dirty="0" smtClean="0"/>
                  <a:t>Consider a standard (multivariate) linear regression problem, expressed in vector and matrix form:</a:t>
                </a:r>
              </a:p>
              <a:p>
                <a:pPr marL="0" indent="0">
                  <a:buNone/>
                </a:pPr>
                <a14:m>
                  <m:oMathPara xmlns:m="http://schemas.openxmlformats.org/officeDocument/2006/math">
                    <m:oMathParaPr>
                      <m:jc m:val="centerGroup"/>
                    </m:oMathParaPr>
                    <m:oMath xmlns:m="http://schemas.openxmlformats.org/officeDocument/2006/math">
                      <m:r>
                        <a:rPr lang="en-AU" sz="2000" i="1" smtClean="0">
                          <a:solidFill>
                            <a:srgbClr val="0070C0"/>
                          </a:solidFill>
                          <a:latin typeface="Cambria Math" panose="02040503050406030204" pitchFamily="18" charset="0"/>
                        </a:rPr>
                        <m:t>𝑦</m:t>
                      </m:r>
                      <m:r>
                        <a:rPr lang="en-AU" sz="2000" i="1" smtClean="0">
                          <a:solidFill>
                            <a:srgbClr val="0070C0"/>
                          </a:solidFill>
                          <a:latin typeface="Cambria Math" panose="02040503050406030204" pitchFamily="18" charset="0"/>
                        </a:rPr>
                        <m:t>=</m:t>
                      </m:r>
                      <m:r>
                        <a:rPr lang="en-AU" sz="2000" i="1" smtClean="0">
                          <a:solidFill>
                            <a:srgbClr val="0070C0"/>
                          </a:solidFill>
                          <a:latin typeface="Cambria Math" panose="02040503050406030204" pitchFamily="18" charset="0"/>
                        </a:rPr>
                        <m:t>𝑋</m:t>
                      </m:r>
                      <m:r>
                        <a:rPr lang="en-AU" sz="2000" i="1">
                          <a:solidFill>
                            <a:srgbClr val="0070C0"/>
                          </a:solidFill>
                          <a:latin typeface="Cambria Math" panose="02040503050406030204" pitchFamily="18" charset="0"/>
                          <a:ea typeface="Cambria Math" panose="02040503050406030204" pitchFamily="18" charset="0"/>
                        </a:rPr>
                        <m:t>𝛽</m:t>
                      </m:r>
                      <m:r>
                        <a:rPr lang="en-AU" sz="2000" i="1">
                          <a:solidFill>
                            <a:srgbClr val="0070C0"/>
                          </a:solidFill>
                          <a:latin typeface="Cambria Math" panose="02040503050406030204" pitchFamily="18" charset="0"/>
                          <a:ea typeface="Cambria Math" panose="02040503050406030204" pitchFamily="18" charset="0"/>
                        </a:rPr>
                        <m:t>+</m:t>
                      </m:r>
                      <m:r>
                        <a:rPr lang="en-AU" sz="2000" i="1">
                          <a:solidFill>
                            <a:srgbClr val="0070C0"/>
                          </a:solidFill>
                          <a:latin typeface="Cambria Math" panose="02040503050406030204" pitchFamily="18" charset="0"/>
                          <a:ea typeface="Cambria Math" panose="02040503050406030204" pitchFamily="18" charset="0"/>
                        </a:rPr>
                        <m:t>𝜀</m:t>
                      </m:r>
                      <m:r>
                        <a:rPr lang="en-AU" sz="2000" i="1">
                          <a:solidFill>
                            <a:srgbClr val="0070C0"/>
                          </a:solidFill>
                          <a:latin typeface="Cambria Math" panose="02040503050406030204" pitchFamily="18" charset="0"/>
                          <a:ea typeface="Cambria Math" panose="02040503050406030204" pitchFamily="18" charset="0"/>
                        </a:rPr>
                        <m:t>,</m:t>
                      </m:r>
                      <m:r>
                        <a:rPr lang="en-AU" sz="2000" i="1">
                          <a:solidFill>
                            <a:srgbClr val="0070C0"/>
                          </a:solidFill>
                          <a:latin typeface="Cambria Math" panose="02040503050406030204" pitchFamily="18" charset="0"/>
                          <a:ea typeface="Cambria Math" panose="02040503050406030204" pitchFamily="18" charset="0"/>
                        </a:rPr>
                        <m:t>𝜀</m:t>
                      </m:r>
                      <m:r>
                        <a:rPr lang="en-AU" sz="2000" i="1">
                          <a:solidFill>
                            <a:srgbClr val="0070C0"/>
                          </a:solidFill>
                          <a:latin typeface="Cambria Math" panose="02040503050406030204" pitchFamily="18" charset="0"/>
                          <a:ea typeface="Cambria Math" panose="02040503050406030204" pitchFamily="18" charset="0"/>
                        </a:rPr>
                        <m:t>~</m:t>
                      </m:r>
                      <m:r>
                        <a:rPr lang="en-AU" sz="2000" i="1">
                          <a:solidFill>
                            <a:srgbClr val="0070C0"/>
                          </a:solidFill>
                          <a:latin typeface="Cambria Math" panose="02040503050406030204" pitchFamily="18" charset="0"/>
                          <a:ea typeface="Cambria Math" panose="02040503050406030204" pitchFamily="18" charset="0"/>
                        </a:rPr>
                        <m:t>𝑁</m:t>
                      </m:r>
                      <m:d>
                        <m:dPr>
                          <m:ctrlPr>
                            <a:rPr lang="en-AU" sz="2000" i="1">
                              <a:solidFill>
                                <a:srgbClr val="0070C0"/>
                              </a:solidFill>
                              <a:latin typeface="Cambria Math" panose="02040503050406030204" pitchFamily="18" charset="0"/>
                              <a:ea typeface="Cambria Math" panose="02040503050406030204" pitchFamily="18" charset="0"/>
                            </a:rPr>
                          </m:ctrlPr>
                        </m:dPr>
                        <m:e>
                          <m:r>
                            <a:rPr lang="en-AU" sz="2000" i="1">
                              <a:solidFill>
                                <a:srgbClr val="0070C0"/>
                              </a:solidFill>
                              <a:latin typeface="Cambria Math" panose="02040503050406030204" pitchFamily="18" charset="0"/>
                              <a:ea typeface="Cambria Math" panose="02040503050406030204" pitchFamily="18" charset="0"/>
                            </a:rPr>
                            <m:t>0,</m:t>
                          </m:r>
                          <m:sSup>
                            <m:sSupPr>
                              <m:ctrlPr>
                                <a:rPr lang="en-AU" sz="2000" i="1">
                                  <a:solidFill>
                                    <a:srgbClr val="0070C0"/>
                                  </a:solidFill>
                                  <a:latin typeface="Cambria Math" panose="02040503050406030204" pitchFamily="18" charset="0"/>
                                  <a:ea typeface="Cambria Math" panose="02040503050406030204" pitchFamily="18" charset="0"/>
                                </a:rPr>
                              </m:ctrlPr>
                            </m:sSupPr>
                            <m:e>
                              <m:r>
                                <a:rPr lang="en-AU" sz="2000" i="1">
                                  <a:solidFill>
                                    <a:srgbClr val="0070C0"/>
                                  </a:solidFill>
                                  <a:latin typeface="Cambria Math" panose="02040503050406030204" pitchFamily="18" charset="0"/>
                                  <a:ea typeface="Cambria Math" panose="02040503050406030204" pitchFamily="18" charset="0"/>
                                </a:rPr>
                                <m:t>𝜎</m:t>
                              </m:r>
                            </m:e>
                            <m:sup>
                              <m:r>
                                <a:rPr lang="en-AU" sz="2000" i="1">
                                  <a:solidFill>
                                    <a:srgbClr val="0070C0"/>
                                  </a:solidFill>
                                  <a:latin typeface="Cambria Math" panose="02040503050406030204" pitchFamily="18" charset="0"/>
                                  <a:ea typeface="Cambria Math" panose="02040503050406030204" pitchFamily="18" charset="0"/>
                                </a:rPr>
                                <m:t>2</m:t>
                              </m:r>
                            </m:sup>
                          </m:sSup>
                        </m:e>
                      </m:d>
                    </m:oMath>
                  </m:oMathPara>
                </a14:m>
                <a:endParaRPr lang="en-AU" sz="2000" dirty="0">
                  <a:solidFill>
                    <a:srgbClr val="0070C0"/>
                  </a:solidFill>
                </a:endParaRPr>
              </a:p>
              <a:p>
                <a:r>
                  <a:rPr lang="en-AU" sz="2000" dirty="0" smtClean="0"/>
                  <a:t>Estimation of parameter vector </a:t>
                </a:r>
                <a14:m>
                  <m:oMath xmlns:m="http://schemas.openxmlformats.org/officeDocument/2006/math">
                    <m:r>
                      <a:rPr lang="en-AU" sz="2000" i="1" smtClean="0">
                        <a:latin typeface="Cambria Math" panose="02040503050406030204" pitchFamily="18" charset="0"/>
                        <a:ea typeface="Cambria Math" panose="02040503050406030204" pitchFamily="18" charset="0"/>
                      </a:rPr>
                      <m:t>𝛽</m:t>
                    </m:r>
                  </m:oMath>
                </a14:m>
                <a:r>
                  <a:rPr lang="en-AU" sz="2000" dirty="0" smtClean="0"/>
                  <a:t> by </a:t>
                </a:r>
                <a14:m>
                  <m:oMath xmlns:m="http://schemas.openxmlformats.org/officeDocument/2006/math">
                    <m:acc>
                      <m:accPr>
                        <m:chr m:val="̂"/>
                        <m:ctrlPr>
                          <a:rPr lang="en-AU" sz="2000" i="1">
                            <a:latin typeface="Cambria Math" panose="02040503050406030204" pitchFamily="18" charset="0"/>
                          </a:rPr>
                        </m:ctrlPr>
                      </m:accPr>
                      <m:e>
                        <m:r>
                          <a:rPr lang="en-AU" sz="2000" i="1">
                            <a:latin typeface="Cambria Math" panose="02040503050406030204" pitchFamily="18" charset="0"/>
                          </a:rPr>
                          <m:t>𝛽</m:t>
                        </m:r>
                      </m:e>
                    </m:acc>
                  </m:oMath>
                </a14:m>
                <a:endParaRPr lang="en-AU" sz="2000" dirty="0" smtClean="0"/>
              </a:p>
              <a:p>
                <a:pPr lvl="1"/>
                <a:r>
                  <a:rPr lang="en-AU" sz="2000" dirty="0" smtClean="0"/>
                  <a:t>OLS loss function is</a:t>
                </a:r>
              </a:p>
              <a:p>
                <a:pPr marL="457200" lvl="1" indent="0" algn="ctr">
                  <a:buNone/>
                </a:pPr>
                <a14:m>
                  <m:oMath xmlns:m="http://schemas.openxmlformats.org/officeDocument/2006/math">
                    <m:sSup>
                      <m:sSupPr>
                        <m:ctrlPr>
                          <a:rPr lang="en-AU" sz="2000" i="1" smtClean="0">
                            <a:solidFill>
                              <a:srgbClr val="0070C0"/>
                            </a:solidFill>
                            <a:latin typeface="Cambria Math" panose="02040503050406030204" pitchFamily="18" charset="0"/>
                          </a:rPr>
                        </m:ctrlPr>
                      </m:sSupPr>
                      <m:e>
                        <m:d>
                          <m:dPr>
                            <m:ctrlPr>
                              <a:rPr lang="en-AU" sz="2000" i="1">
                                <a:solidFill>
                                  <a:srgbClr val="0070C0"/>
                                </a:solidFill>
                                <a:latin typeface="Cambria Math" panose="02040503050406030204" pitchFamily="18" charset="0"/>
                              </a:rPr>
                            </m:ctrlPr>
                          </m:dPr>
                          <m:e>
                            <m:r>
                              <a:rPr lang="en-AU" sz="2000" i="1">
                                <a:solidFill>
                                  <a:srgbClr val="0070C0"/>
                                </a:solidFill>
                                <a:latin typeface="Cambria Math" panose="02040503050406030204" pitchFamily="18" charset="0"/>
                              </a:rPr>
                              <m:t>𝑦</m:t>
                            </m:r>
                            <m:r>
                              <a:rPr lang="en-AU" sz="2000" i="1">
                                <a:solidFill>
                                  <a:srgbClr val="0070C0"/>
                                </a:solidFill>
                                <a:latin typeface="Cambria Math" panose="02040503050406030204" pitchFamily="18" charset="0"/>
                              </a:rPr>
                              <m:t>−</m:t>
                            </m:r>
                            <m:r>
                              <a:rPr lang="en-AU" sz="2000" i="1">
                                <a:solidFill>
                                  <a:srgbClr val="0070C0"/>
                                </a:solidFill>
                                <a:latin typeface="Cambria Math" panose="02040503050406030204" pitchFamily="18" charset="0"/>
                              </a:rPr>
                              <m:t>𝑋</m:t>
                            </m:r>
                            <m:acc>
                              <m:accPr>
                                <m:chr m:val="̂"/>
                                <m:ctrlPr>
                                  <a:rPr lang="en-AU" sz="2000" i="1">
                                    <a:solidFill>
                                      <a:srgbClr val="0070C0"/>
                                    </a:solidFill>
                                    <a:latin typeface="Cambria Math" panose="02040503050406030204" pitchFamily="18" charset="0"/>
                                  </a:rPr>
                                </m:ctrlPr>
                              </m:accPr>
                              <m:e>
                                <m:r>
                                  <a:rPr lang="en-AU" sz="2000" i="1">
                                    <a:solidFill>
                                      <a:srgbClr val="0070C0"/>
                                    </a:solidFill>
                                    <a:latin typeface="Cambria Math" panose="02040503050406030204" pitchFamily="18" charset="0"/>
                                  </a:rPr>
                                  <m:t>𝛽</m:t>
                                </m:r>
                              </m:e>
                            </m:acc>
                          </m:e>
                        </m:d>
                      </m:e>
                      <m:sup>
                        <m:r>
                          <a:rPr lang="en-AU" sz="2000" i="1">
                            <a:solidFill>
                              <a:srgbClr val="0070C0"/>
                            </a:solidFill>
                            <a:latin typeface="Cambria Math" panose="02040503050406030204" pitchFamily="18" charset="0"/>
                          </a:rPr>
                          <m:t>𝑇</m:t>
                        </m:r>
                      </m:sup>
                    </m:sSup>
                    <m:d>
                      <m:dPr>
                        <m:ctrlPr>
                          <a:rPr lang="en-AU" sz="2000" i="1">
                            <a:solidFill>
                              <a:srgbClr val="0070C0"/>
                            </a:solidFill>
                            <a:latin typeface="Cambria Math" panose="02040503050406030204" pitchFamily="18" charset="0"/>
                          </a:rPr>
                        </m:ctrlPr>
                      </m:dPr>
                      <m:e>
                        <m:r>
                          <a:rPr lang="en-AU" sz="2000" i="1">
                            <a:solidFill>
                              <a:srgbClr val="0070C0"/>
                            </a:solidFill>
                            <a:latin typeface="Cambria Math" panose="02040503050406030204" pitchFamily="18" charset="0"/>
                          </a:rPr>
                          <m:t>𝑦</m:t>
                        </m:r>
                        <m:r>
                          <a:rPr lang="en-AU" sz="2000" i="1">
                            <a:solidFill>
                              <a:srgbClr val="0070C0"/>
                            </a:solidFill>
                            <a:latin typeface="Cambria Math" panose="02040503050406030204" pitchFamily="18" charset="0"/>
                          </a:rPr>
                          <m:t>−</m:t>
                        </m:r>
                        <m:r>
                          <a:rPr lang="en-AU" sz="2000" i="1">
                            <a:solidFill>
                              <a:srgbClr val="0070C0"/>
                            </a:solidFill>
                            <a:latin typeface="Cambria Math" panose="02040503050406030204" pitchFamily="18" charset="0"/>
                          </a:rPr>
                          <m:t>𝑋</m:t>
                        </m:r>
                        <m:acc>
                          <m:accPr>
                            <m:chr m:val="̂"/>
                            <m:ctrlPr>
                              <a:rPr lang="en-AU" sz="2000" i="1">
                                <a:solidFill>
                                  <a:srgbClr val="0070C0"/>
                                </a:solidFill>
                                <a:latin typeface="Cambria Math" panose="02040503050406030204" pitchFamily="18" charset="0"/>
                              </a:rPr>
                            </m:ctrlPr>
                          </m:accPr>
                          <m:e>
                            <m:r>
                              <a:rPr lang="en-AU" sz="2000" i="1">
                                <a:solidFill>
                                  <a:srgbClr val="0070C0"/>
                                </a:solidFill>
                                <a:latin typeface="Cambria Math" panose="02040503050406030204" pitchFamily="18" charset="0"/>
                              </a:rPr>
                              <m:t>𝛽</m:t>
                            </m:r>
                          </m:e>
                        </m:acc>
                      </m:e>
                    </m:d>
                    <m:r>
                      <a:rPr lang="en-AU" sz="2000" b="0" i="1" smtClean="0">
                        <a:solidFill>
                          <a:srgbClr val="0070C0"/>
                        </a:solidFill>
                        <a:latin typeface="Cambria Math" panose="02040503050406030204" pitchFamily="18" charset="0"/>
                      </a:rPr>
                      <m:t>=</m:t>
                    </m:r>
                    <m:sSubSup>
                      <m:sSubSupPr>
                        <m:ctrlPr>
                          <a:rPr lang="en-AU" sz="2000" b="0" i="1" smtClean="0">
                            <a:solidFill>
                              <a:srgbClr val="0070C0"/>
                            </a:solidFill>
                            <a:latin typeface="Cambria Math" panose="02040503050406030204" pitchFamily="18" charset="0"/>
                          </a:rPr>
                        </m:ctrlPr>
                      </m:sSubSupPr>
                      <m:e>
                        <m:d>
                          <m:dPr>
                            <m:begChr m:val="‖"/>
                            <m:endChr m:val="‖"/>
                            <m:ctrlPr>
                              <a:rPr lang="en-AU" sz="2000" i="1">
                                <a:solidFill>
                                  <a:srgbClr val="0070C0"/>
                                </a:solidFill>
                                <a:latin typeface="Cambria Math" panose="02040503050406030204" pitchFamily="18" charset="0"/>
                              </a:rPr>
                            </m:ctrlPr>
                          </m:dPr>
                          <m:e>
                            <m:r>
                              <a:rPr lang="en-AU" sz="2000" i="1">
                                <a:solidFill>
                                  <a:srgbClr val="0070C0"/>
                                </a:solidFill>
                                <a:latin typeface="Cambria Math" panose="02040503050406030204" pitchFamily="18" charset="0"/>
                              </a:rPr>
                              <m:t>𝑦</m:t>
                            </m:r>
                            <m:r>
                              <a:rPr lang="en-AU" sz="2000" i="1">
                                <a:solidFill>
                                  <a:srgbClr val="0070C0"/>
                                </a:solidFill>
                                <a:latin typeface="Cambria Math" panose="02040503050406030204" pitchFamily="18" charset="0"/>
                              </a:rPr>
                              <m:t>−</m:t>
                            </m:r>
                            <m:r>
                              <a:rPr lang="en-AU" sz="2000" i="1">
                                <a:solidFill>
                                  <a:srgbClr val="0070C0"/>
                                </a:solidFill>
                                <a:latin typeface="Cambria Math" panose="02040503050406030204" pitchFamily="18" charset="0"/>
                              </a:rPr>
                              <m:t>𝑋</m:t>
                            </m:r>
                            <m:acc>
                              <m:accPr>
                                <m:chr m:val="̂"/>
                                <m:ctrlPr>
                                  <a:rPr lang="en-AU" sz="2000" i="1">
                                    <a:solidFill>
                                      <a:srgbClr val="0070C0"/>
                                    </a:solidFill>
                                    <a:latin typeface="Cambria Math" panose="02040503050406030204" pitchFamily="18" charset="0"/>
                                  </a:rPr>
                                </m:ctrlPr>
                              </m:accPr>
                              <m:e>
                                <m:r>
                                  <a:rPr lang="en-AU" sz="2000" i="1">
                                    <a:solidFill>
                                      <a:srgbClr val="0070C0"/>
                                    </a:solidFill>
                                    <a:latin typeface="Cambria Math" panose="02040503050406030204" pitchFamily="18" charset="0"/>
                                  </a:rPr>
                                  <m:t>𝛽</m:t>
                                </m:r>
                              </m:e>
                            </m:acc>
                          </m:e>
                        </m:d>
                      </m:e>
                      <m:sub>
                        <m:r>
                          <a:rPr lang="en-AU" sz="2000" b="0" i="1" smtClean="0">
                            <a:solidFill>
                              <a:srgbClr val="0070C0"/>
                            </a:solidFill>
                            <a:latin typeface="Cambria Math" panose="02040503050406030204" pitchFamily="18" charset="0"/>
                          </a:rPr>
                          <m:t>2</m:t>
                        </m:r>
                      </m:sub>
                      <m:sup>
                        <m:r>
                          <a:rPr lang="en-AU" sz="2000" b="0" i="1" smtClean="0">
                            <a:solidFill>
                              <a:srgbClr val="0070C0"/>
                            </a:solidFill>
                            <a:latin typeface="Cambria Math" panose="02040503050406030204" pitchFamily="18" charset="0"/>
                          </a:rPr>
                          <m:t>2</m:t>
                        </m:r>
                      </m:sup>
                    </m:sSubSup>
                  </m:oMath>
                </a14:m>
                <a:r>
                  <a:rPr lang="en-AU" sz="2000" dirty="0"/>
                  <a:t>	</a:t>
                </a:r>
                <a:r>
                  <a:rPr lang="en-AU" sz="2000" dirty="0" smtClean="0"/>
                  <a:t>[</a:t>
                </a:r>
                <a:r>
                  <a:rPr lang="en-AU" sz="2000" dirty="0"/>
                  <a:t>least squares</a:t>
                </a:r>
                <a:r>
                  <a:rPr lang="en-AU" sz="2000" dirty="0" smtClean="0"/>
                  <a:t>]</a:t>
                </a:r>
              </a:p>
              <a:p>
                <a:pPr marL="457200" lvl="1" indent="0">
                  <a:buNone/>
                </a:pPr>
                <a:r>
                  <a:rPr lang="en-AU" sz="2000" dirty="0" smtClean="0"/>
                  <a:t>where </a:t>
                </a:r>
                <a14:m>
                  <m:oMath xmlns:m="http://schemas.openxmlformats.org/officeDocument/2006/math">
                    <m:sSub>
                      <m:sSubPr>
                        <m:ctrlPr>
                          <a:rPr lang="en-AU" sz="2000" i="1" dirty="0" smtClean="0">
                            <a:latin typeface="Cambria Math" panose="02040503050406030204" pitchFamily="18" charset="0"/>
                          </a:rPr>
                        </m:ctrlPr>
                      </m:sSubPr>
                      <m:e>
                        <m:d>
                          <m:dPr>
                            <m:begChr m:val="‖"/>
                            <m:endChr m:val="‖"/>
                            <m:ctrlPr>
                              <a:rPr lang="en-AU" sz="2000" i="1">
                                <a:latin typeface="Cambria Math" panose="02040503050406030204" pitchFamily="18" charset="0"/>
                                <a:ea typeface="Cambria Math" panose="02040503050406030204" pitchFamily="18" charset="0"/>
                              </a:rPr>
                            </m:ctrlPr>
                          </m:dPr>
                          <m:e>
                            <m:r>
                              <a:rPr lang="en-AU" sz="2000" i="1">
                                <a:latin typeface="Cambria Math" panose="02040503050406030204" pitchFamily="18" charset="0"/>
                              </a:rPr>
                              <m:t>•</m:t>
                            </m:r>
                          </m:e>
                        </m:d>
                      </m:e>
                      <m:sub>
                        <m:r>
                          <a:rPr lang="en-AU" sz="2000" b="0" i="1" dirty="0" smtClean="0">
                            <a:latin typeface="Cambria Math" panose="02040503050406030204" pitchFamily="18" charset="0"/>
                          </a:rPr>
                          <m:t>𝑝</m:t>
                        </m:r>
                      </m:sub>
                    </m:sSub>
                  </m:oMath>
                </a14:m>
                <a:r>
                  <a:rPr lang="en-AU" sz="2000" dirty="0" smtClean="0"/>
                  <a:t> denotes the </a:t>
                </a:r>
                <a14:m>
                  <m:oMath xmlns:m="http://schemas.openxmlformats.org/officeDocument/2006/math">
                    <m:r>
                      <a:rPr lang="en-AU" sz="2000" b="1" i="1" dirty="0" smtClean="0">
                        <a:solidFill>
                          <a:srgbClr val="FF0000"/>
                        </a:solidFill>
                        <a:latin typeface="Cambria Math" panose="02040503050406030204" pitchFamily="18" charset="0"/>
                      </a:rPr>
                      <m:t>𝒑</m:t>
                    </m:r>
                  </m:oMath>
                </a14:m>
                <a:r>
                  <a:rPr lang="en-AU" sz="2000" b="1" dirty="0" smtClean="0">
                    <a:solidFill>
                      <a:srgbClr val="FF0000"/>
                    </a:solidFill>
                  </a:rPr>
                  <a:t>-norm</a:t>
                </a:r>
                <a:r>
                  <a:rPr lang="en-AU" sz="2000" dirty="0" smtClean="0"/>
                  <a:t>: </a:t>
                </a:r>
                <a14:m>
                  <m:oMath xmlns:m="http://schemas.openxmlformats.org/officeDocument/2006/math">
                    <m:sSub>
                      <m:sSubPr>
                        <m:ctrlPr>
                          <a:rPr lang="en-AU" sz="2000" i="1" dirty="0" smtClean="0">
                            <a:solidFill>
                              <a:srgbClr val="0070C0"/>
                            </a:solidFill>
                            <a:latin typeface="Cambria Math" panose="02040503050406030204" pitchFamily="18" charset="0"/>
                          </a:rPr>
                        </m:ctrlPr>
                      </m:sSubPr>
                      <m:e>
                        <m:d>
                          <m:dPr>
                            <m:begChr m:val="‖"/>
                            <m:endChr m:val="‖"/>
                            <m:ctrlPr>
                              <a:rPr lang="en-AU" sz="2000" i="1">
                                <a:solidFill>
                                  <a:srgbClr val="0070C0"/>
                                </a:solidFill>
                                <a:latin typeface="Cambria Math" panose="02040503050406030204" pitchFamily="18" charset="0"/>
                                <a:ea typeface="Cambria Math" panose="02040503050406030204" pitchFamily="18" charset="0"/>
                              </a:rPr>
                            </m:ctrlPr>
                          </m:dPr>
                          <m:e>
                            <m:r>
                              <a:rPr lang="en-AU" sz="2000" b="0" i="1" smtClean="0">
                                <a:solidFill>
                                  <a:srgbClr val="0070C0"/>
                                </a:solidFill>
                                <a:latin typeface="Cambria Math" panose="02040503050406030204" pitchFamily="18" charset="0"/>
                              </a:rPr>
                              <m:t>𝑧</m:t>
                            </m:r>
                          </m:e>
                        </m:d>
                      </m:e>
                      <m:sub>
                        <m:r>
                          <a:rPr lang="en-AU" sz="2000" i="1" dirty="0">
                            <a:solidFill>
                              <a:srgbClr val="0070C0"/>
                            </a:solidFill>
                            <a:latin typeface="Cambria Math" panose="02040503050406030204" pitchFamily="18" charset="0"/>
                          </a:rPr>
                          <m:t>𝑝</m:t>
                        </m:r>
                      </m:sub>
                    </m:sSub>
                    <m:r>
                      <a:rPr lang="en-AU" sz="2000" b="0" i="1" dirty="0" smtClean="0">
                        <a:solidFill>
                          <a:srgbClr val="0070C0"/>
                        </a:solidFill>
                        <a:latin typeface="Cambria Math" panose="02040503050406030204" pitchFamily="18" charset="0"/>
                      </a:rPr>
                      <m:t>=</m:t>
                    </m:r>
                    <m:sSup>
                      <m:sSupPr>
                        <m:ctrlPr>
                          <a:rPr lang="en-AU" sz="2000" b="0" i="1" dirty="0" smtClean="0">
                            <a:solidFill>
                              <a:srgbClr val="0070C0"/>
                            </a:solidFill>
                            <a:latin typeface="Cambria Math" panose="02040503050406030204" pitchFamily="18" charset="0"/>
                          </a:rPr>
                        </m:ctrlPr>
                      </m:sSupPr>
                      <m:e>
                        <m:d>
                          <m:dPr>
                            <m:begChr m:val="["/>
                            <m:endChr m:val="]"/>
                            <m:ctrlPr>
                              <a:rPr lang="en-AU" sz="2000" b="0" i="1" dirty="0" smtClean="0">
                                <a:solidFill>
                                  <a:srgbClr val="0070C0"/>
                                </a:solidFill>
                                <a:latin typeface="Cambria Math" panose="02040503050406030204" pitchFamily="18" charset="0"/>
                              </a:rPr>
                            </m:ctrlPr>
                          </m:dPr>
                          <m:e>
                            <m:d>
                              <m:dPr>
                                <m:ctrlPr>
                                  <a:rPr lang="en-AU" sz="2000" i="1" dirty="0">
                                    <a:solidFill>
                                      <a:srgbClr val="0070C0"/>
                                    </a:solidFill>
                                    <a:latin typeface="Cambria Math" panose="02040503050406030204" pitchFamily="18" charset="0"/>
                                  </a:rPr>
                                </m:ctrlPr>
                              </m:dPr>
                              <m:e>
                                <m:nary>
                                  <m:naryPr>
                                    <m:chr m:val="∑"/>
                                    <m:limLoc m:val="subSup"/>
                                    <m:supHide m:val="on"/>
                                    <m:ctrlPr>
                                      <a:rPr lang="en-AU" sz="2000" i="1" dirty="0">
                                        <a:solidFill>
                                          <a:srgbClr val="0070C0"/>
                                        </a:solidFill>
                                        <a:latin typeface="Cambria Math" panose="02040503050406030204" pitchFamily="18" charset="0"/>
                                      </a:rPr>
                                    </m:ctrlPr>
                                  </m:naryPr>
                                  <m:sub>
                                    <m:r>
                                      <m:rPr>
                                        <m:brk m:alnAt="9"/>
                                      </m:rPr>
                                      <a:rPr lang="en-AU" sz="2000" i="1" dirty="0">
                                        <a:solidFill>
                                          <a:srgbClr val="0070C0"/>
                                        </a:solidFill>
                                        <a:latin typeface="Cambria Math" panose="02040503050406030204" pitchFamily="18" charset="0"/>
                                      </a:rPr>
                                      <m:t>𝑗</m:t>
                                    </m:r>
                                  </m:sub>
                                  <m:sup/>
                                  <m:e>
                                    <m:sSup>
                                      <m:sSupPr>
                                        <m:ctrlPr>
                                          <a:rPr lang="en-AU" sz="2000" i="1" dirty="0">
                                            <a:solidFill>
                                              <a:srgbClr val="0070C0"/>
                                            </a:solidFill>
                                            <a:latin typeface="Cambria Math" panose="02040503050406030204" pitchFamily="18" charset="0"/>
                                          </a:rPr>
                                        </m:ctrlPr>
                                      </m:sSupPr>
                                      <m:e>
                                        <m:d>
                                          <m:dPr>
                                            <m:begChr m:val="|"/>
                                            <m:endChr m:val="|"/>
                                            <m:ctrlPr>
                                              <a:rPr lang="en-AU" sz="2000" i="1" dirty="0">
                                                <a:solidFill>
                                                  <a:srgbClr val="0070C0"/>
                                                </a:solidFill>
                                                <a:latin typeface="Cambria Math" panose="02040503050406030204" pitchFamily="18" charset="0"/>
                                              </a:rPr>
                                            </m:ctrlPr>
                                          </m:dPr>
                                          <m:e>
                                            <m:sSub>
                                              <m:sSubPr>
                                                <m:ctrlPr>
                                                  <a:rPr lang="en-AU" sz="2000" i="1" dirty="0">
                                                    <a:solidFill>
                                                      <a:srgbClr val="0070C0"/>
                                                    </a:solidFill>
                                                    <a:latin typeface="Cambria Math" panose="02040503050406030204" pitchFamily="18" charset="0"/>
                                                  </a:rPr>
                                                </m:ctrlPr>
                                              </m:sSubPr>
                                              <m:e>
                                                <m:r>
                                                  <a:rPr lang="en-AU" sz="2000" i="1" dirty="0">
                                                    <a:solidFill>
                                                      <a:srgbClr val="0070C0"/>
                                                    </a:solidFill>
                                                    <a:latin typeface="Cambria Math" panose="02040503050406030204" pitchFamily="18" charset="0"/>
                                                  </a:rPr>
                                                  <m:t>𝑧</m:t>
                                                </m:r>
                                              </m:e>
                                              <m:sub>
                                                <m:r>
                                                  <a:rPr lang="en-AU" sz="2000" i="1" dirty="0">
                                                    <a:solidFill>
                                                      <a:srgbClr val="0070C0"/>
                                                    </a:solidFill>
                                                    <a:latin typeface="Cambria Math" panose="02040503050406030204" pitchFamily="18" charset="0"/>
                                                  </a:rPr>
                                                  <m:t>𝑗</m:t>
                                                </m:r>
                                              </m:sub>
                                            </m:sSub>
                                          </m:e>
                                        </m:d>
                                      </m:e>
                                      <m:sup>
                                        <m:r>
                                          <a:rPr lang="en-AU" sz="2000" i="1" dirty="0">
                                            <a:solidFill>
                                              <a:srgbClr val="0070C0"/>
                                            </a:solidFill>
                                            <a:latin typeface="Cambria Math" panose="02040503050406030204" pitchFamily="18" charset="0"/>
                                          </a:rPr>
                                          <m:t>𝑝</m:t>
                                        </m:r>
                                      </m:sup>
                                    </m:sSup>
                                  </m:e>
                                </m:nary>
                              </m:e>
                            </m:d>
                          </m:e>
                        </m:d>
                      </m:e>
                      <m:sup>
                        <m:f>
                          <m:fPr>
                            <m:type m:val="lin"/>
                            <m:ctrlPr>
                              <a:rPr lang="en-AU" sz="2000" b="0" i="1" dirty="0" smtClean="0">
                                <a:solidFill>
                                  <a:srgbClr val="0070C0"/>
                                </a:solidFill>
                                <a:latin typeface="Cambria Math" panose="02040503050406030204" pitchFamily="18" charset="0"/>
                              </a:rPr>
                            </m:ctrlPr>
                          </m:fPr>
                          <m:num>
                            <m:r>
                              <a:rPr lang="en-AU" sz="2000" b="0" i="1" dirty="0" smtClean="0">
                                <a:solidFill>
                                  <a:srgbClr val="0070C0"/>
                                </a:solidFill>
                                <a:latin typeface="Cambria Math" panose="02040503050406030204" pitchFamily="18" charset="0"/>
                              </a:rPr>
                              <m:t>1</m:t>
                            </m:r>
                          </m:num>
                          <m:den>
                            <m:r>
                              <a:rPr lang="en-AU" sz="2000" b="0" i="1" dirty="0" smtClean="0">
                                <a:solidFill>
                                  <a:srgbClr val="0070C0"/>
                                </a:solidFill>
                                <a:latin typeface="Cambria Math" panose="02040503050406030204" pitchFamily="18" charset="0"/>
                              </a:rPr>
                              <m:t>𝑝</m:t>
                            </m:r>
                          </m:den>
                        </m:f>
                      </m:sup>
                    </m:sSup>
                  </m:oMath>
                </a14:m>
                <a:endParaRPr lang="en-AU" sz="2000" dirty="0">
                  <a:solidFill>
                    <a:srgbClr val="0070C0"/>
                  </a:solidFill>
                </a:endParaRPr>
              </a:p>
              <a:p>
                <a:pPr lvl="1"/>
                <a:r>
                  <a:rPr lang="en-AU" sz="2000" dirty="0" smtClean="0"/>
                  <a:t>regularized </a:t>
                </a:r>
                <a:r>
                  <a:rPr lang="en-AU" sz="2000" dirty="0"/>
                  <a:t>regression</a:t>
                </a:r>
                <a:r>
                  <a:rPr lang="en-AU" sz="2000" dirty="0" smtClean="0"/>
                  <a:t> </a:t>
                </a:r>
                <a:r>
                  <a:rPr lang="en-AU" sz="2000" dirty="0"/>
                  <a:t>loss function </a:t>
                </a:r>
                <a:r>
                  <a:rPr lang="en-AU" sz="2000" dirty="0" smtClean="0"/>
                  <a:t>is</a:t>
                </a:r>
              </a:p>
              <a:p>
                <a:pPr marL="457200" lvl="1" indent="0">
                  <a:buNone/>
                </a:pPr>
                <a14:m>
                  <m:oMathPara xmlns:m="http://schemas.openxmlformats.org/officeDocument/2006/math">
                    <m:oMathParaPr>
                      <m:jc m:val="centerGroup"/>
                    </m:oMathParaPr>
                    <m:oMath xmlns:m="http://schemas.openxmlformats.org/officeDocument/2006/math">
                      <m:sSubSup>
                        <m:sSubSupPr>
                          <m:ctrlPr>
                            <a:rPr lang="en-AU" sz="2000" i="1" smtClean="0">
                              <a:solidFill>
                                <a:srgbClr val="0070C0"/>
                              </a:solidFill>
                              <a:latin typeface="Cambria Math" panose="02040503050406030204" pitchFamily="18" charset="0"/>
                            </a:rPr>
                          </m:ctrlPr>
                        </m:sSubSupPr>
                        <m:e>
                          <m:d>
                            <m:dPr>
                              <m:begChr m:val="‖"/>
                              <m:endChr m:val="‖"/>
                              <m:ctrlPr>
                                <a:rPr lang="en-AU" sz="2000" i="1">
                                  <a:solidFill>
                                    <a:srgbClr val="0070C0"/>
                                  </a:solidFill>
                                  <a:latin typeface="Cambria Math" panose="02040503050406030204" pitchFamily="18" charset="0"/>
                                </a:rPr>
                              </m:ctrlPr>
                            </m:dPr>
                            <m:e>
                              <m:r>
                                <a:rPr lang="en-AU" sz="2000" i="1">
                                  <a:solidFill>
                                    <a:srgbClr val="0070C0"/>
                                  </a:solidFill>
                                  <a:latin typeface="Cambria Math" panose="02040503050406030204" pitchFamily="18" charset="0"/>
                                </a:rPr>
                                <m:t>𝑦</m:t>
                              </m:r>
                              <m:r>
                                <a:rPr lang="en-AU" sz="2000" i="1">
                                  <a:solidFill>
                                    <a:srgbClr val="0070C0"/>
                                  </a:solidFill>
                                  <a:latin typeface="Cambria Math" panose="02040503050406030204" pitchFamily="18" charset="0"/>
                                </a:rPr>
                                <m:t>−</m:t>
                              </m:r>
                              <m:r>
                                <a:rPr lang="en-AU" sz="2000" i="1">
                                  <a:solidFill>
                                    <a:srgbClr val="0070C0"/>
                                  </a:solidFill>
                                  <a:latin typeface="Cambria Math" panose="02040503050406030204" pitchFamily="18" charset="0"/>
                                </a:rPr>
                                <m:t>𝑋</m:t>
                              </m:r>
                              <m:acc>
                                <m:accPr>
                                  <m:chr m:val="̂"/>
                                  <m:ctrlPr>
                                    <a:rPr lang="en-AU" sz="2000" i="1">
                                      <a:solidFill>
                                        <a:srgbClr val="0070C0"/>
                                      </a:solidFill>
                                      <a:latin typeface="Cambria Math" panose="02040503050406030204" pitchFamily="18" charset="0"/>
                                    </a:rPr>
                                  </m:ctrlPr>
                                </m:accPr>
                                <m:e>
                                  <m:r>
                                    <a:rPr lang="en-AU" sz="2000" i="1">
                                      <a:solidFill>
                                        <a:srgbClr val="0070C0"/>
                                      </a:solidFill>
                                      <a:latin typeface="Cambria Math" panose="02040503050406030204" pitchFamily="18" charset="0"/>
                                    </a:rPr>
                                    <m:t>𝛽</m:t>
                                  </m:r>
                                </m:e>
                              </m:acc>
                            </m:e>
                          </m:d>
                        </m:e>
                        <m:sub>
                          <m:r>
                            <a:rPr lang="en-AU" sz="2000" i="1">
                              <a:solidFill>
                                <a:srgbClr val="0070C0"/>
                              </a:solidFill>
                              <a:latin typeface="Cambria Math" panose="02040503050406030204" pitchFamily="18" charset="0"/>
                            </a:rPr>
                            <m:t>2</m:t>
                          </m:r>
                        </m:sub>
                        <m:sup>
                          <m:r>
                            <a:rPr lang="en-AU" sz="2000" i="1">
                              <a:solidFill>
                                <a:srgbClr val="0070C0"/>
                              </a:solidFill>
                              <a:latin typeface="Cambria Math" panose="02040503050406030204" pitchFamily="18" charset="0"/>
                            </a:rPr>
                            <m:t>2</m:t>
                          </m:r>
                        </m:sup>
                      </m:sSubSup>
                      <m:r>
                        <a:rPr lang="en-AU" sz="2000" b="0" i="1" smtClean="0">
                          <a:solidFill>
                            <a:srgbClr val="0070C0"/>
                          </a:solidFill>
                          <a:latin typeface="Cambria Math" panose="02040503050406030204" pitchFamily="18" charset="0"/>
                        </a:rPr>
                        <m:t>+</m:t>
                      </m:r>
                      <m:r>
                        <a:rPr lang="en-AU" sz="2000" b="0" i="1" smtClean="0">
                          <a:solidFill>
                            <a:srgbClr val="0070C0"/>
                          </a:solidFill>
                          <a:latin typeface="Cambria Math" panose="02040503050406030204" pitchFamily="18" charset="0"/>
                          <a:ea typeface="Cambria Math" panose="02040503050406030204" pitchFamily="18" charset="0"/>
                        </a:rPr>
                        <m:t>𝜆</m:t>
                      </m:r>
                      <m:sSubSup>
                        <m:sSubSupPr>
                          <m:ctrlPr>
                            <a:rPr lang="en-AU" sz="2000" b="0" i="1" smtClean="0">
                              <a:solidFill>
                                <a:srgbClr val="0070C0"/>
                              </a:solidFill>
                              <a:latin typeface="Cambria Math" panose="02040503050406030204" pitchFamily="18" charset="0"/>
                              <a:ea typeface="Cambria Math" panose="02040503050406030204" pitchFamily="18" charset="0"/>
                            </a:rPr>
                          </m:ctrlPr>
                        </m:sSubSupPr>
                        <m:e>
                          <m:d>
                            <m:dPr>
                              <m:begChr m:val="‖"/>
                              <m:endChr m:val="‖"/>
                              <m:ctrlPr>
                                <a:rPr lang="en-AU" sz="2000" b="0" i="1" smtClean="0">
                                  <a:solidFill>
                                    <a:srgbClr val="0070C0"/>
                                  </a:solidFill>
                                  <a:latin typeface="Cambria Math" panose="02040503050406030204" pitchFamily="18" charset="0"/>
                                  <a:ea typeface="Cambria Math" panose="02040503050406030204" pitchFamily="18" charset="0"/>
                                </a:rPr>
                              </m:ctrlPr>
                            </m:dPr>
                            <m:e>
                              <m:acc>
                                <m:accPr>
                                  <m:chr m:val="̂"/>
                                  <m:ctrlPr>
                                    <a:rPr lang="en-AU" sz="2000" i="1">
                                      <a:solidFill>
                                        <a:srgbClr val="0070C0"/>
                                      </a:solidFill>
                                      <a:latin typeface="Cambria Math" panose="02040503050406030204" pitchFamily="18" charset="0"/>
                                    </a:rPr>
                                  </m:ctrlPr>
                                </m:accPr>
                                <m:e>
                                  <m:r>
                                    <a:rPr lang="en-AU" sz="2000" i="1">
                                      <a:solidFill>
                                        <a:srgbClr val="0070C0"/>
                                      </a:solidFill>
                                      <a:latin typeface="Cambria Math" panose="02040503050406030204" pitchFamily="18" charset="0"/>
                                    </a:rPr>
                                    <m:t>𝛽</m:t>
                                  </m:r>
                                </m:e>
                              </m:acc>
                            </m:e>
                          </m:d>
                        </m:e>
                        <m:sub>
                          <m:r>
                            <a:rPr lang="en-AU" sz="2000" b="0" i="1" smtClean="0">
                              <a:solidFill>
                                <a:srgbClr val="0070C0"/>
                              </a:solidFill>
                              <a:latin typeface="Cambria Math" panose="02040503050406030204" pitchFamily="18" charset="0"/>
                              <a:ea typeface="Cambria Math" panose="02040503050406030204" pitchFamily="18" charset="0"/>
                            </a:rPr>
                            <m:t>𝑝</m:t>
                          </m:r>
                        </m:sub>
                        <m:sup>
                          <m:r>
                            <a:rPr lang="en-AU" sz="2000" b="0" i="1" smtClean="0">
                              <a:solidFill>
                                <a:srgbClr val="0070C0"/>
                              </a:solidFill>
                              <a:latin typeface="Cambria Math" panose="02040503050406030204" pitchFamily="18" charset="0"/>
                              <a:ea typeface="Cambria Math" panose="02040503050406030204" pitchFamily="18" charset="0"/>
                            </a:rPr>
                            <m:t>𝑝</m:t>
                          </m:r>
                        </m:sup>
                      </m:sSubSup>
                    </m:oMath>
                  </m:oMathPara>
                </a14:m>
                <a:endParaRPr lang="en-AU" sz="2400"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706"/>
                </a:stretch>
              </a:blipFill>
            </p:spPr>
            <p:txBody>
              <a:bodyPr/>
              <a:lstStyle/>
              <a:p>
                <a:r>
                  <a:rPr lang="en-AU">
                    <a:noFill/>
                  </a:rPr>
                  <a:t> </a:t>
                </a:r>
              </a:p>
            </p:txBody>
          </p:sp>
        </mc:Fallback>
      </mc:AlternateContent>
      <p:sp>
        <p:nvSpPr>
          <p:cNvPr id="4" name="TextBox 3"/>
          <p:cNvSpPr txBox="1"/>
          <p:nvPr/>
        </p:nvSpPr>
        <p:spPr>
          <a:xfrm>
            <a:off x="1475656" y="5517232"/>
            <a:ext cx="1872208" cy="307777"/>
          </a:xfrm>
          <a:prstGeom prst="rect">
            <a:avLst/>
          </a:prstGeom>
          <a:solidFill>
            <a:srgbClr val="FFC000"/>
          </a:solidFill>
          <a:ln>
            <a:solidFill>
              <a:srgbClr val="FF0000"/>
            </a:solidFill>
          </a:ln>
        </p:spPr>
        <p:txBody>
          <a:bodyPr wrap="square" rtlCol="0">
            <a:spAutoFit/>
          </a:bodyPr>
          <a:lstStyle/>
          <a:p>
            <a:pPr marL="342900" indent="-342900" fontAlgn="auto">
              <a:spcBef>
                <a:spcPct val="20000"/>
              </a:spcBef>
              <a:spcAft>
                <a:spcPts val="0"/>
              </a:spcAft>
            </a:pPr>
            <a:r>
              <a:rPr lang="en-AU" sz="1400" b="1" dirty="0">
                <a:solidFill>
                  <a:srgbClr val="7030A0"/>
                </a:solidFill>
                <a:latin typeface="Sommet bold"/>
              </a:rPr>
              <a:t>Penalty for poor fit</a:t>
            </a:r>
          </a:p>
        </p:txBody>
      </p:sp>
      <mc:AlternateContent xmlns:mc="http://schemas.openxmlformats.org/markup-compatibility/2006" xmlns:a14="http://schemas.microsoft.com/office/drawing/2010/main">
        <mc:Choice Requires="a14">
          <p:sp>
            <p:nvSpPr>
              <p:cNvPr id="7" name="TextBox 6"/>
              <p:cNvSpPr txBox="1"/>
              <p:nvPr/>
            </p:nvSpPr>
            <p:spPr>
              <a:xfrm>
                <a:off x="3491880" y="5517232"/>
                <a:ext cx="1584176" cy="523220"/>
              </a:xfrm>
              <a:prstGeom prst="rect">
                <a:avLst/>
              </a:prstGeom>
              <a:solidFill>
                <a:srgbClr val="FFC000"/>
              </a:solidFill>
              <a:ln>
                <a:solidFill>
                  <a:srgbClr val="FF0000"/>
                </a:solidFill>
              </a:ln>
            </p:spPr>
            <p:txBody>
              <a:bodyPr wrap="square" rtlCol="0">
                <a:spAutoFit/>
              </a:bodyPr>
              <a:lstStyle/>
              <a:p>
                <a:pPr marL="54000" indent="-54000" algn="ctr" fontAlgn="auto">
                  <a:spcBef>
                    <a:spcPct val="20000"/>
                  </a:spcBef>
                  <a:spcAft>
                    <a:spcPts val="0"/>
                  </a:spcAft>
                </a:pPr>
                <a:r>
                  <a:rPr lang="en-AU" sz="1400" b="1" dirty="0" smtClean="0">
                    <a:solidFill>
                      <a:srgbClr val="7030A0"/>
                    </a:solidFill>
                    <a:latin typeface="Sommet bold"/>
                    <a:ea typeface="+mn-ea"/>
                  </a:rPr>
                  <a:t>Tuning </a:t>
                </a:r>
                <a:r>
                  <a:rPr lang="en-AU" sz="1400" b="1" dirty="0">
                    <a:solidFill>
                      <a:srgbClr val="7030A0"/>
                    </a:solidFill>
                    <a:latin typeface="Sommet bold"/>
                    <a:ea typeface="+mn-ea"/>
                  </a:rPr>
                  <a:t>constant (</a:t>
                </a:r>
                <a:r>
                  <a:rPr lang="en-AU" sz="1400" b="1" dirty="0" smtClean="0">
                    <a:solidFill>
                      <a:srgbClr val="7030A0"/>
                    </a:solidFill>
                    <a:latin typeface="Sommet bold"/>
                    <a:ea typeface="+mn-ea"/>
                  </a:rPr>
                  <a:t>𝜆</a:t>
                </a:r>
                <a14:m>
                  <m:oMath xmlns:m="http://schemas.openxmlformats.org/officeDocument/2006/math">
                    <m:r>
                      <a:rPr lang="en-AU" sz="1400" b="1" i="0" smtClean="0">
                        <a:solidFill>
                          <a:srgbClr val="7030A0"/>
                        </a:solidFill>
                        <a:latin typeface="Cambria Math" panose="02040503050406030204" pitchFamily="18" charset="0"/>
                        <a:ea typeface="Cambria Math" panose="02040503050406030204" pitchFamily="18" charset="0"/>
                      </a:rPr>
                      <m:t> </m:t>
                    </m:r>
                    <m:r>
                      <a:rPr lang="en-AU" sz="1400" b="1" i="1" smtClean="0">
                        <a:solidFill>
                          <a:srgbClr val="7030A0"/>
                        </a:solidFill>
                        <a:latin typeface="Cambria Math" panose="02040503050406030204" pitchFamily="18" charset="0"/>
                        <a:ea typeface="Cambria Math" panose="02040503050406030204" pitchFamily="18" charset="0"/>
                      </a:rPr>
                      <m:t>≥</m:t>
                    </m:r>
                    <m:r>
                      <a:rPr lang="en-AU" sz="1400" b="1" i="1" smtClean="0">
                        <a:solidFill>
                          <a:srgbClr val="7030A0"/>
                        </a:solidFill>
                        <a:latin typeface="Cambria Math" panose="02040503050406030204" pitchFamily="18" charset="0"/>
                        <a:ea typeface="Cambria Math" panose="02040503050406030204" pitchFamily="18" charset="0"/>
                      </a:rPr>
                      <m:t>𝟎</m:t>
                    </m:r>
                  </m:oMath>
                </a14:m>
                <a:r>
                  <a:rPr lang="en-AU" sz="1400" b="1" dirty="0" smtClean="0">
                    <a:solidFill>
                      <a:srgbClr val="7030A0"/>
                    </a:solidFill>
                    <a:latin typeface="Sommet bold"/>
                    <a:ea typeface="+mn-ea"/>
                  </a:rPr>
                  <a:t>)</a:t>
                </a:r>
                <a:endParaRPr kumimoji="0" lang="en-AU" sz="1400" b="1" i="0" u="none" strike="noStrike" kern="1200" cap="none" spc="0" normalizeH="0" baseline="0" noProof="0" dirty="0" smtClean="0">
                  <a:ln>
                    <a:noFill/>
                  </a:ln>
                  <a:solidFill>
                    <a:srgbClr val="7030A0"/>
                  </a:solidFill>
                  <a:effectLst/>
                  <a:uLnTx/>
                  <a:uFillTx/>
                  <a:latin typeface="Sommet bold"/>
                  <a:ea typeface="+mn-ea"/>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491880" y="5517232"/>
                <a:ext cx="1584176" cy="523220"/>
              </a:xfrm>
              <a:prstGeom prst="rect">
                <a:avLst/>
              </a:prstGeom>
              <a:blipFill rotWithShape="0">
                <a:blip r:embed="rId3"/>
                <a:stretch>
                  <a:fillRect t="-1136" r="-1908" b="-10227"/>
                </a:stretch>
              </a:blipFill>
              <a:ln>
                <a:solidFill>
                  <a:srgbClr val="FF0000"/>
                </a:solidFill>
              </a:ln>
            </p:spPr>
            <p:txBody>
              <a:bodyPr/>
              <a:lstStyle/>
              <a:p>
                <a:r>
                  <a:rPr lang="en-AU">
                    <a:noFill/>
                  </a:rPr>
                  <a:t> </a:t>
                </a:r>
              </a:p>
            </p:txBody>
          </p:sp>
        </mc:Fallback>
      </mc:AlternateContent>
      <p:sp>
        <p:nvSpPr>
          <p:cNvPr id="8" name="TextBox 7"/>
          <p:cNvSpPr txBox="1"/>
          <p:nvPr/>
        </p:nvSpPr>
        <p:spPr>
          <a:xfrm>
            <a:off x="5148064" y="5517232"/>
            <a:ext cx="2016224" cy="523220"/>
          </a:xfrm>
          <a:prstGeom prst="rect">
            <a:avLst/>
          </a:prstGeom>
          <a:solidFill>
            <a:srgbClr val="FFC000"/>
          </a:solidFill>
          <a:ln>
            <a:solidFill>
              <a:srgbClr val="FF0000"/>
            </a:solidFill>
          </a:ln>
        </p:spPr>
        <p:txBody>
          <a:bodyPr wrap="square" rtlCol="0">
            <a:spAutoFit/>
          </a:bodyPr>
          <a:lstStyle/>
          <a:p>
            <a:pPr marL="54000" indent="-54000" algn="ctr" fontAlgn="auto">
              <a:spcBef>
                <a:spcPct val="20000"/>
              </a:spcBef>
              <a:spcAft>
                <a:spcPts val="0"/>
              </a:spcAft>
            </a:pPr>
            <a:r>
              <a:rPr lang="en-AU" sz="1400" b="1" dirty="0">
                <a:solidFill>
                  <a:srgbClr val="7030A0"/>
                </a:solidFill>
                <a:latin typeface="Sommet bold"/>
              </a:rPr>
              <a:t>Penalty for </a:t>
            </a:r>
            <a:r>
              <a:rPr lang="en-AU" sz="1400" b="1" dirty="0" smtClean="0">
                <a:solidFill>
                  <a:srgbClr val="7030A0"/>
                </a:solidFill>
                <a:latin typeface="Sommet bold"/>
              </a:rPr>
              <a:t>additional parameters</a:t>
            </a:r>
            <a:endParaRPr lang="en-AU" sz="1400" b="1" dirty="0">
              <a:solidFill>
                <a:srgbClr val="7030A0"/>
              </a:solidFill>
              <a:latin typeface="Sommet bold"/>
            </a:endParaRPr>
          </a:p>
        </p:txBody>
      </p:sp>
      <p:cxnSp>
        <p:nvCxnSpPr>
          <p:cNvPr id="10" name="Straight Arrow Connector 9"/>
          <p:cNvCxnSpPr>
            <a:stCxn id="4" idx="0"/>
          </p:cNvCxnSpPr>
          <p:nvPr/>
        </p:nvCxnSpPr>
        <p:spPr>
          <a:xfrm flipV="1">
            <a:off x="2411760" y="5157192"/>
            <a:ext cx="792088" cy="360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0"/>
          </p:cNvCxnSpPr>
          <p:nvPr/>
        </p:nvCxnSpPr>
        <p:spPr>
          <a:xfrm flipV="1">
            <a:off x="4283968" y="5157192"/>
            <a:ext cx="504056" cy="360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0"/>
          </p:cNvCxnSpPr>
          <p:nvPr/>
        </p:nvCxnSpPr>
        <p:spPr>
          <a:xfrm flipH="1" flipV="1">
            <a:off x="5364088" y="5157192"/>
            <a:ext cx="792088" cy="360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37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AU" dirty="0"/>
              <a:t>Regularized </a:t>
            </a:r>
            <a:r>
              <a:rPr lang="en-AU" dirty="0" smtClean="0"/>
              <a:t>regression: the lasso</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AU" sz="2000" dirty="0" smtClean="0"/>
                  <a:t>Regularized </a:t>
                </a:r>
                <a:r>
                  <a:rPr lang="en-AU" sz="2000" dirty="0"/>
                  <a:t>regression loss function </a:t>
                </a:r>
                <a:r>
                  <a:rPr lang="en-AU" sz="2000" dirty="0" smtClean="0"/>
                  <a:t>(previous slide)</a:t>
                </a:r>
              </a:p>
              <a:p>
                <a:pPr marL="0" lvl="1" indent="0">
                  <a:buNone/>
                </a:pPr>
                <a14:m>
                  <m:oMathPara xmlns:m="http://schemas.openxmlformats.org/officeDocument/2006/math">
                    <m:oMathParaPr>
                      <m:jc m:val="centerGroup"/>
                    </m:oMathParaPr>
                    <m:oMath xmlns:m="http://schemas.openxmlformats.org/officeDocument/2006/math">
                      <m:sSubSup>
                        <m:sSubSupPr>
                          <m:ctrlPr>
                            <a:rPr lang="en-AU" sz="2000" i="1">
                              <a:solidFill>
                                <a:srgbClr val="0070C0"/>
                              </a:solidFill>
                              <a:latin typeface="Cambria Math" panose="02040503050406030204" pitchFamily="18" charset="0"/>
                            </a:rPr>
                          </m:ctrlPr>
                        </m:sSubSupPr>
                        <m:e>
                          <m:d>
                            <m:dPr>
                              <m:begChr m:val="‖"/>
                              <m:endChr m:val="‖"/>
                              <m:ctrlPr>
                                <a:rPr lang="en-AU" sz="2000" i="1">
                                  <a:solidFill>
                                    <a:srgbClr val="0070C0"/>
                                  </a:solidFill>
                                  <a:latin typeface="Cambria Math" panose="02040503050406030204" pitchFamily="18" charset="0"/>
                                </a:rPr>
                              </m:ctrlPr>
                            </m:dPr>
                            <m:e>
                              <m:r>
                                <a:rPr lang="en-AU" sz="2000" i="1">
                                  <a:solidFill>
                                    <a:srgbClr val="0070C0"/>
                                  </a:solidFill>
                                  <a:latin typeface="Cambria Math" panose="02040503050406030204" pitchFamily="18" charset="0"/>
                                </a:rPr>
                                <m:t>𝑦</m:t>
                              </m:r>
                              <m:r>
                                <a:rPr lang="en-AU" sz="2000" i="1">
                                  <a:solidFill>
                                    <a:srgbClr val="0070C0"/>
                                  </a:solidFill>
                                  <a:latin typeface="Cambria Math" panose="02040503050406030204" pitchFamily="18" charset="0"/>
                                </a:rPr>
                                <m:t>−</m:t>
                              </m:r>
                              <m:r>
                                <a:rPr lang="en-AU" sz="2000" i="1">
                                  <a:solidFill>
                                    <a:srgbClr val="0070C0"/>
                                  </a:solidFill>
                                  <a:latin typeface="Cambria Math" panose="02040503050406030204" pitchFamily="18" charset="0"/>
                                </a:rPr>
                                <m:t>𝑋</m:t>
                              </m:r>
                              <m:acc>
                                <m:accPr>
                                  <m:chr m:val="̂"/>
                                  <m:ctrlPr>
                                    <a:rPr lang="en-AU" sz="2000" i="1">
                                      <a:solidFill>
                                        <a:srgbClr val="0070C0"/>
                                      </a:solidFill>
                                      <a:latin typeface="Cambria Math" panose="02040503050406030204" pitchFamily="18" charset="0"/>
                                    </a:rPr>
                                  </m:ctrlPr>
                                </m:accPr>
                                <m:e>
                                  <m:r>
                                    <a:rPr lang="en-AU" sz="2000" i="1">
                                      <a:solidFill>
                                        <a:srgbClr val="0070C0"/>
                                      </a:solidFill>
                                      <a:latin typeface="Cambria Math" panose="02040503050406030204" pitchFamily="18" charset="0"/>
                                    </a:rPr>
                                    <m:t>𝛽</m:t>
                                  </m:r>
                                </m:e>
                              </m:acc>
                            </m:e>
                          </m:d>
                        </m:e>
                        <m:sub>
                          <m:r>
                            <a:rPr lang="en-AU" sz="2000" i="1">
                              <a:solidFill>
                                <a:srgbClr val="0070C0"/>
                              </a:solidFill>
                              <a:latin typeface="Cambria Math" panose="02040503050406030204" pitchFamily="18" charset="0"/>
                            </a:rPr>
                            <m:t>2</m:t>
                          </m:r>
                        </m:sub>
                        <m:sup>
                          <m:r>
                            <a:rPr lang="en-AU" sz="2000" i="1">
                              <a:solidFill>
                                <a:srgbClr val="0070C0"/>
                              </a:solidFill>
                              <a:latin typeface="Cambria Math" panose="02040503050406030204" pitchFamily="18" charset="0"/>
                            </a:rPr>
                            <m:t>2</m:t>
                          </m:r>
                        </m:sup>
                      </m:sSubSup>
                      <m:r>
                        <a:rPr lang="en-AU" sz="2000" i="1">
                          <a:solidFill>
                            <a:srgbClr val="0070C0"/>
                          </a:solidFill>
                          <a:latin typeface="Cambria Math" panose="02040503050406030204" pitchFamily="18" charset="0"/>
                        </a:rPr>
                        <m:t>+</m:t>
                      </m:r>
                      <m:r>
                        <a:rPr lang="en-AU" sz="2000" i="1">
                          <a:solidFill>
                            <a:srgbClr val="0070C0"/>
                          </a:solidFill>
                          <a:latin typeface="Cambria Math" panose="02040503050406030204" pitchFamily="18" charset="0"/>
                          <a:ea typeface="Cambria Math" panose="02040503050406030204" pitchFamily="18" charset="0"/>
                        </a:rPr>
                        <m:t>𝜆</m:t>
                      </m:r>
                      <m:sSubSup>
                        <m:sSubSupPr>
                          <m:ctrlPr>
                            <a:rPr lang="en-AU" sz="2000" i="1">
                              <a:solidFill>
                                <a:srgbClr val="0070C0"/>
                              </a:solidFill>
                              <a:latin typeface="Cambria Math" panose="02040503050406030204" pitchFamily="18" charset="0"/>
                              <a:ea typeface="Cambria Math" panose="02040503050406030204" pitchFamily="18" charset="0"/>
                            </a:rPr>
                          </m:ctrlPr>
                        </m:sSubSupPr>
                        <m:e>
                          <m:d>
                            <m:dPr>
                              <m:begChr m:val="‖"/>
                              <m:endChr m:val="‖"/>
                              <m:ctrlPr>
                                <a:rPr lang="en-AU" sz="2000" i="1">
                                  <a:solidFill>
                                    <a:srgbClr val="0070C0"/>
                                  </a:solidFill>
                                  <a:latin typeface="Cambria Math" panose="02040503050406030204" pitchFamily="18" charset="0"/>
                                  <a:ea typeface="Cambria Math" panose="02040503050406030204" pitchFamily="18" charset="0"/>
                                </a:rPr>
                              </m:ctrlPr>
                            </m:dPr>
                            <m:e>
                              <m:acc>
                                <m:accPr>
                                  <m:chr m:val="̂"/>
                                  <m:ctrlPr>
                                    <a:rPr lang="en-AU" sz="2000" i="1">
                                      <a:solidFill>
                                        <a:srgbClr val="0070C0"/>
                                      </a:solidFill>
                                      <a:latin typeface="Cambria Math" panose="02040503050406030204" pitchFamily="18" charset="0"/>
                                    </a:rPr>
                                  </m:ctrlPr>
                                </m:accPr>
                                <m:e>
                                  <m:r>
                                    <a:rPr lang="en-AU" sz="2000" i="1">
                                      <a:solidFill>
                                        <a:srgbClr val="0070C0"/>
                                      </a:solidFill>
                                      <a:latin typeface="Cambria Math" panose="02040503050406030204" pitchFamily="18" charset="0"/>
                                    </a:rPr>
                                    <m:t>𝛽</m:t>
                                  </m:r>
                                </m:e>
                              </m:acc>
                            </m:e>
                          </m:d>
                        </m:e>
                        <m:sub>
                          <m:r>
                            <a:rPr lang="en-AU" sz="2000" i="1">
                              <a:solidFill>
                                <a:srgbClr val="0070C0"/>
                              </a:solidFill>
                              <a:latin typeface="Cambria Math" panose="02040503050406030204" pitchFamily="18" charset="0"/>
                              <a:ea typeface="Cambria Math" panose="02040503050406030204" pitchFamily="18" charset="0"/>
                            </a:rPr>
                            <m:t>𝑝</m:t>
                          </m:r>
                        </m:sub>
                        <m:sup>
                          <m:r>
                            <a:rPr lang="en-AU" sz="2000" i="1">
                              <a:solidFill>
                                <a:srgbClr val="0070C0"/>
                              </a:solidFill>
                              <a:latin typeface="Cambria Math" panose="02040503050406030204" pitchFamily="18" charset="0"/>
                              <a:ea typeface="Cambria Math" panose="02040503050406030204" pitchFamily="18" charset="0"/>
                            </a:rPr>
                            <m:t>𝑝</m:t>
                          </m:r>
                        </m:sup>
                      </m:sSubSup>
                    </m:oMath>
                  </m:oMathPara>
                </a14:m>
                <a:endParaRPr lang="en-AU" sz="2400" dirty="0">
                  <a:solidFill>
                    <a:srgbClr val="0070C0"/>
                  </a:solidFill>
                </a:endParaRPr>
              </a:p>
              <a:p>
                <a:r>
                  <a:rPr lang="en-AU" sz="2000" dirty="0" smtClean="0"/>
                  <a:t>Special cases</a:t>
                </a:r>
              </a:p>
              <a:p>
                <a:pPr lvl="1">
                  <a:buFont typeface="Courier New" panose="02070309020205020404" pitchFamily="49" charset="0"/>
                  <a:buChar char="o"/>
                </a:pPr>
                <a14:m>
                  <m:oMath xmlns:m="http://schemas.openxmlformats.org/officeDocument/2006/math">
                    <m:r>
                      <a:rPr lang="en-AU" sz="2000" i="1" dirty="0" smtClean="0">
                        <a:latin typeface="Cambria Math" panose="02040503050406030204" pitchFamily="18" charset="0"/>
                      </a:rPr>
                      <m:t>𝑝</m:t>
                    </m:r>
                    <m:r>
                      <a:rPr lang="en-AU" sz="2000" i="1" dirty="0" smtClean="0">
                        <a:latin typeface="Cambria Math" panose="02040503050406030204" pitchFamily="18" charset="0"/>
                      </a:rPr>
                      <m:t>=0</m:t>
                    </m:r>
                  </m:oMath>
                </a14:m>
                <a:r>
                  <a:rPr lang="en-AU" sz="2000" dirty="0" smtClean="0"/>
                  <a:t>: OLS regression (no penalty)</a:t>
                </a:r>
              </a:p>
              <a:p>
                <a:pPr lvl="1">
                  <a:buFont typeface="Courier New" panose="02070309020205020404" pitchFamily="49" charset="0"/>
                  <a:buChar char="o"/>
                </a:pPr>
                <a14:m>
                  <m:oMath xmlns:m="http://schemas.openxmlformats.org/officeDocument/2006/math">
                    <m:r>
                      <a:rPr lang="en-AU" sz="2000" i="1" dirty="0">
                        <a:latin typeface="Cambria Math" panose="02040503050406030204" pitchFamily="18" charset="0"/>
                      </a:rPr>
                      <m:t>𝑝</m:t>
                    </m:r>
                    <m:r>
                      <a:rPr lang="en-AU" sz="2000" i="1" dirty="0">
                        <a:latin typeface="Cambria Math" panose="02040503050406030204" pitchFamily="18" charset="0"/>
                      </a:rPr>
                      <m:t>=2</m:t>
                    </m:r>
                  </m:oMath>
                </a14:m>
                <a:r>
                  <a:rPr lang="en-AU" sz="2000" dirty="0"/>
                  <a:t>: </a:t>
                </a:r>
                <a:r>
                  <a:rPr lang="en-AU" sz="2000" dirty="0" smtClean="0"/>
                  <a:t>Ridge regression</a:t>
                </a:r>
                <a:endParaRPr lang="en-AU" sz="2000" dirty="0"/>
              </a:p>
              <a:p>
                <a:pPr marL="801450" lvl="1" indent="-342900">
                  <a:buFont typeface="Courier New" panose="02070309020205020404" pitchFamily="49" charset="0"/>
                  <a:buChar char="o"/>
                </a:pPr>
                <a14:m>
                  <m:oMath xmlns:m="http://schemas.openxmlformats.org/officeDocument/2006/math">
                    <m:r>
                      <a:rPr lang="en-AU" sz="2000" b="1" i="1" dirty="0" smtClean="0">
                        <a:solidFill>
                          <a:srgbClr val="FF0000"/>
                        </a:solidFill>
                        <a:latin typeface="Cambria Math" panose="02040503050406030204" pitchFamily="18" charset="0"/>
                      </a:rPr>
                      <m:t>𝒑</m:t>
                    </m:r>
                    <m:r>
                      <a:rPr lang="en-AU" sz="2000" b="1" i="1" dirty="0" smtClean="0">
                        <a:solidFill>
                          <a:srgbClr val="FF0000"/>
                        </a:solidFill>
                        <a:latin typeface="Cambria Math" panose="02040503050406030204" pitchFamily="18" charset="0"/>
                      </a:rPr>
                      <m:t>=</m:t>
                    </m:r>
                    <m:r>
                      <a:rPr lang="en-AU" sz="2000" b="1" i="1" dirty="0" smtClean="0">
                        <a:solidFill>
                          <a:srgbClr val="FF0000"/>
                        </a:solidFill>
                        <a:latin typeface="Cambria Math" panose="02040503050406030204" pitchFamily="18" charset="0"/>
                      </a:rPr>
                      <m:t>𝟏</m:t>
                    </m:r>
                  </m:oMath>
                </a14:m>
                <a:r>
                  <a:rPr lang="en-AU" sz="2000" b="1" dirty="0">
                    <a:solidFill>
                      <a:srgbClr val="FF0000"/>
                    </a:solidFill>
                  </a:rPr>
                  <a:t>: </a:t>
                </a:r>
                <a:r>
                  <a:rPr lang="en-AU" sz="2000" b="1" dirty="0" smtClean="0">
                    <a:solidFill>
                      <a:srgbClr val="FF0000"/>
                    </a:solidFill>
                  </a:rPr>
                  <a:t>Lasso (Least Absolute Shrinkage and Selection 	         Operator)</a:t>
                </a:r>
              </a:p>
              <a:p>
                <a:r>
                  <a:rPr lang="en-AU" sz="2000" dirty="0" smtClean="0"/>
                  <a:t>Adaptation to Generalized Linear Models (</a:t>
                </a:r>
                <a:r>
                  <a:rPr lang="en-AU" sz="2000" b="1" dirty="0" smtClean="0"/>
                  <a:t>GLM</a:t>
                </a:r>
                <a:r>
                  <a:rPr lang="en-AU" sz="2000" dirty="0" smtClean="0"/>
                  <a:t>)</a:t>
                </a:r>
              </a:p>
              <a:p>
                <a:pPr lvl="1"/>
                <a:r>
                  <a:rPr lang="en-AU" sz="2000" dirty="0" smtClean="0"/>
                  <a:t>GLM takes form</a:t>
                </a:r>
              </a:p>
              <a:p>
                <a:pPr marL="0" lvl="1" indent="0">
                  <a:buNone/>
                </a:pPr>
                <a14:m>
                  <m:oMathPara xmlns:m="http://schemas.openxmlformats.org/officeDocument/2006/math">
                    <m:oMathParaPr>
                      <m:jc m:val="centerGroup"/>
                    </m:oMathParaPr>
                    <m:oMath xmlns:m="http://schemas.openxmlformats.org/officeDocument/2006/math">
                      <m:r>
                        <a:rPr lang="en-AU" sz="2000" i="1">
                          <a:solidFill>
                            <a:srgbClr val="0070C0"/>
                          </a:solidFill>
                          <a:latin typeface="Cambria Math" panose="02040503050406030204" pitchFamily="18" charset="0"/>
                        </a:rPr>
                        <m:t>𝑦</m:t>
                      </m:r>
                      <m:r>
                        <a:rPr lang="en-AU" sz="2000" i="1">
                          <a:solidFill>
                            <a:srgbClr val="0070C0"/>
                          </a:solidFill>
                          <a:latin typeface="Cambria Math" panose="02040503050406030204" pitchFamily="18" charset="0"/>
                        </a:rPr>
                        <m:t>=</m:t>
                      </m:r>
                      <m:sSup>
                        <m:sSupPr>
                          <m:ctrlPr>
                            <a:rPr lang="en-AU" sz="2000" i="1">
                              <a:solidFill>
                                <a:srgbClr val="0070C0"/>
                              </a:solidFill>
                              <a:latin typeface="Cambria Math" panose="02040503050406030204" pitchFamily="18" charset="0"/>
                            </a:rPr>
                          </m:ctrlPr>
                        </m:sSupPr>
                        <m:e>
                          <m:r>
                            <a:rPr lang="en-AU" sz="2000" i="1">
                              <a:solidFill>
                                <a:srgbClr val="0070C0"/>
                              </a:solidFill>
                              <a:latin typeface="Cambria Math" panose="02040503050406030204" pitchFamily="18" charset="0"/>
                            </a:rPr>
                            <m:t>h</m:t>
                          </m:r>
                        </m:e>
                        <m:sup>
                          <m:r>
                            <a:rPr lang="en-AU" sz="2000" i="1">
                              <a:solidFill>
                                <a:srgbClr val="0070C0"/>
                              </a:solidFill>
                              <a:latin typeface="Cambria Math" panose="02040503050406030204" pitchFamily="18" charset="0"/>
                            </a:rPr>
                            <m:t>−1</m:t>
                          </m:r>
                        </m:sup>
                      </m:sSup>
                      <m:d>
                        <m:dPr>
                          <m:ctrlPr>
                            <a:rPr lang="en-AU" sz="2000" i="1">
                              <a:solidFill>
                                <a:srgbClr val="0070C0"/>
                              </a:solidFill>
                              <a:latin typeface="Cambria Math" panose="02040503050406030204" pitchFamily="18" charset="0"/>
                            </a:rPr>
                          </m:ctrlPr>
                        </m:dPr>
                        <m:e>
                          <m:r>
                            <a:rPr lang="en-AU" sz="2000" i="1">
                              <a:solidFill>
                                <a:srgbClr val="0070C0"/>
                              </a:solidFill>
                              <a:latin typeface="Cambria Math" panose="02040503050406030204" pitchFamily="18" charset="0"/>
                            </a:rPr>
                            <m:t>𝑋</m:t>
                          </m:r>
                          <m:r>
                            <a:rPr lang="en-AU" sz="2000" i="1">
                              <a:solidFill>
                                <a:srgbClr val="0070C0"/>
                              </a:solidFill>
                              <a:latin typeface="Cambria Math" panose="02040503050406030204" pitchFamily="18" charset="0"/>
                            </a:rPr>
                            <m:t>𝛽</m:t>
                          </m:r>
                        </m:e>
                      </m:d>
                      <m:r>
                        <a:rPr lang="en-AU" sz="2000" i="1">
                          <a:solidFill>
                            <a:srgbClr val="0070C0"/>
                          </a:solidFill>
                          <a:latin typeface="Cambria Math" panose="02040503050406030204" pitchFamily="18" charset="0"/>
                        </a:rPr>
                        <m:t>+</m:t>
                      </m:r>
                      <m:r>
                        <a:rPr lang="en-AU" sz="2000" i="1">
                          <a:solidFill>
                            <a:srgbClr val="0070C0"/>
                          </a:solidFill>
                          <a:latin typeface="Cambria Math" panose="02040503050406030204" pitchFamily="18" charset="0"/>
                        </a:rPr>
                        <m:t>𝜀</m:t>
                      </m:r>
                    </m:oMath>
                  </m:oMathPara>
                </a14:m>
                <a:endParaRPr lang="en-AU" sz="2000" i="1" dirty="0">
                  <a:solidFill>
                    <a:srgbClr val="0070C0"/>
                  </a:solidFill>
                  <a:latin typeface="Cambria Math" panose="02040503050406030204" pitchFamily="18" charset="0"/>
                </a:endParaRPr>
              </a:p>
              <a:p>
                <a:pPr lvl="1"/>
                <a:r>
                  <a:rPr lang="en-AU" sz="2000" dirty="0"/>
                  <a:t>Regularized regression loss </a:t>
                </a:r>
                <a:r>
                  <a:rPr lang="en-AU" sz="2000" dirty="0" smtClean="0"/>
                  <a:t>function becomes</a:t>
                </a:r>
              </a:p>
              <a:p>
                <a:pPr marL="457200" lvl="1" indent="0">
                  <a:buNone/>
                </a:pPr>
                <a14:m>
                  <m:oMathPara xmlns:m="http://schemas.openxmlformats.org/officeDocument/2006/math">
                    <m:oMathParaPr>
                      <m:jc m:val="centerGroup"/>
                    </m:oMathParaPr>
                    <m:oMath xmlns:m="http://schemas.openxmlformats.org/officeDocument/2006/math">
                      <m:r>
                        <a:rPr lang="en-AU" sz="2000" b="0" i="1" smtClean="0">
                          <a:solidFill>
                            <a:srgbClr val="0070C0"/>
                          </a:solidFill>
                          <a:latin typeface="Cambria Math" panose="02040503050406030204" pitchFamily="18" charset="0"/>
                        </a:rPr>
                        <m:t>−2ℓ</m:t>
                      </m:r>
                      <m:d>
                        <m:dPr>
                          <m:ctrlPr>
                            <a:rPr lang="en-AU" sz="2000" b="0" i="1" smtClean="0">
                              <a:solidFill>
                                <a:srgbClr val="0070C0"/>
                              </a:solidFill>
                              <a:latin typeface="Cambria Math" panose="02040503050406030204" pitchFamily="18" charset="0"/>
                            </a:rPr>
                          </m:ctrlPr>
                        </m:dPr>
                        <m:e>
                          <m:r>
                            <a:rPr lang="en-AU" sz="2000" b="0" i="1" smtClean="0">
                              <a:solidFill>
                                <a:srgbClr val="0070C0"/>
                              </a:solidFill>
                              <a:latin typeface="Cambria Math" panose="02040503050406030204" pitchFamily="18" charset="0"/>
                            </a:rPr>
                            <m:t>𝑦</m:t>
                          </m:r>
                          <m:r>
                            <a:rPr lang="en-AU" sz="2000" b="0" i="1" smtClean="0">
                              <a:solidFill>
                                <a:srgbClr val="0070C0"/>
                              </a:solidFill>
                              <a:latin typeface="Cambria Math" panose="02040503050406030204" pitchFamily="18" charset="0"/>
                            </a:rPr>
                            <m:t>;</m:t>
                          </m:r>
                          <m:r>
                            <a:rPr lang="en-AU" sz="2000" i="1">
                              <a:solidFill>
                                <a:srgbClr val="0070C0"/>
                              </a:solidFill>
                              <a:latin typeface="Cambria Math" panose="02040503050406030204" pitchFamily="18" charset="0"/>
                            </a:rPr>
                            <m:t>𝑋</m:t>
                          </m:r>
                          <m:r>
                            <a:rPr lang="en-AU" sz="2000" b="0" i="1" smtClean="0">
                              <a:solidFill>
                                <a:srgbClr val="0070C0"/>
                              </a:solidFill>
                              <a:latin typeface="Cambria Math" panose="02040503050406030204" pitchFamily="18" charset="0"/>
                            </a:rPr>
                            <m:t>,</m:t>
                          </m:r>
                          <m:acc>
                            <m:accPr>
                              <m:chr m:val="̂"/>
                              <m:ctrlPr>
                                <a:rPr lang="en-AU" sz="2000" i="1">
                                  <a:solidFill>
                                    <a:srgbClr val="0070C0"/>
                                  </a:solidFill>
                                  <a:latin typeface="Cambria Math" panose="02040503050406030204" pitchFamily="18" charset="0"/>
                                </a:rPr>
                              </m:ctrlPr>
                            </m:accPr>
                            <m:e>
                              <m:r>
                                <a:rPr lang="en-AU" sz="2000" i="1">
                                  <a:solidFill>
                                    <a:srgbClr val="0070C0"/>
                                  </a:solidFill>
                                  <a:latin typeface="Cambria Math" panose="02040503050406030204" pitchFamily="18" charset="0"/>
                                </a:rPr>
                                <m:t>𝛽</m:t>
                              </m:r>
                            </m:e>
                          </m:acc>
                        </m:e>
                      </m:d>
                      <m:r>
                        <a:rPr lang="en-AU" sz="2000" i="1">
                          <a:solidFill>
                            <a:srgbClr val="0070C0"/>
                          </a:solidFill>
                          <a:latin typeface="Cambria Math" panose="02040503050406030204" pitchFamily="18" charset="0"/>
                        </a:rPr>
                        <m:t>+</m:t>
                      </m:r>
                      <m:r>
                        <a:rPr lang="en-AU" sz="2000" i="1">
                          <a:solidFill>
                            <a:srgbClr val="0070C0"/>
                          </a:solidFill>
                          <a:latin typeface="Cambria Math" panose="02040503050406030204" pitchFamily="18" charset="0"/>
                          <a:ea typeface="Cambria Math" panose="02040503050406030204" pitchFamily="18" charset="0"/>
                        </a:rPr>
                        <m:t>𝜆</m:t>
                      </m:r>
                      <m:sSubSup>
                        <m:sSubSupPr>
                          <m:ctrlPr>
                            <a:rPr lang="en-AU" sz="2000" i="1">
                              <a:solidFill>
                                <a:srgbClr val="0070C0"/>
                              </a:solidFill>
                              <a:latin typeface="Cambria Math" panose="02040503050406030204" pitchFamily="18" charset="0"/>
                              <a:ea typeface="Cambria Math" panose="02040503050406030204" pitchFamily="18" charset="0"/>
                            </a:rPr>
                          </m:ctrlPr>
                        </m:sSubSupPr>
                        <m:e>
                          <m:d>
                            <m:dPr>
                              <m:begChr m:val="‖"/>
                              <m:endChr m:val="‖"/>
                              <m:ctrlPr>
                                <a:rPr lang="en-AU" sz="2000" i="1">
                                  <a:solidFill>
                                    <a:srgbClr val="0070C0"/>
                                  </a:solidFill>
                                  <a:latin typeface="Cambria Math" panose="02040503050406030204" pitchFamily="18" charset="0"/>
                                  <a:ea typeface="Cambria Math" panose="02040503050406030204" pitchFamily="18" charset="0"/>
                                </a:rPr>
                              </m:ctrlPr>
                            </m:dPr>
                            <m:e>
                              <m:acc>
                                <m:accPr>
                                  <m:chr m:val="̂"/>
                                  <m:ctrlPr>
                                    <a:rPr lang="en-AU" sz="2000" i="1">
                                      <a:solidFill>
                                        <a:srgbClr val="0070C0"/>
                                      </a:solidFill>
                                      <a:latin typeface="Cambria Math" panose="02040503050406030204" pitchFamily="18" charset="0"/>
                                    </a:rPr>
                                  </m:ctrlPr>
                                </m:accPr>
                                <m:e>
                                  <m:r>
                                    <a:rPr lang="en-AU" sz="2000" i="1">
                                      <a:solidFill>
                                        <a:srgbClr val="0070C0"/>
                                      </a:solidFill>
                                      <a:latin typeface="Cambria Math" panose="02040503050406030204" pitchFamily="18" charset="0"/>
                                    </a:rPr>
                                    <m:t>𝛽</m:t>
                                  </m:r>
                                </m:e>
                              </m:acc>
                            </m:e>
                          </m:d>
                        </m:e>
                        <m:sub>
                          <m:r>
                            <a:rPr lang="en-AU" sz="2000" i="1">
                              <a:solidFill>
                                <a:srgbClr val="0070C0"/>
                              </a:solidFill>
                              <a:latin typeface="Cambria Math" panose="02040503050406030204" pitchFamily="18" charset="0"/>
                              <a:ea typeface="Cambria Math" panose="02040503050406030204" pitchFamily="18" charset="0"/>
                            </a:rPr>
                            <m:t>𝑝</m:t>
                          </m:r>
                        </m:sub>
                        <m:sup>
                          <m:r>
                            <a:rPr lang="en-AU" sz="2000" i="1">
                              <a:solidFill>
                                <a:srgbClr val="0070C0"/>
                              </a:solidFill>
                              <a:latin typeface="Cambria Math" panose="02040503050406030204" pitchFamily="18" charset="0"/>
                              <a:ea typeface="Cambria Math" panose="02040503050406030204" pitchFamily="18" charset="0"/>
                            </a:rPr>
                            <m:t>𝑝</m:t>
                          </m:r>
                        </m:sup>
                      </m:sSubSup>
                    </m:oMath>
                  </m:oMathPara>
                </a14:m>
                <a:endParaRPr lang="en-AU" sz="2400" dirty="0">
                  <a:solidFill>
                    <a:srgbClr val="0070C0"/>
                  </a:solidFill>
                </a:endParaRPr>
              </a:p>
              <a:p>
                <a:pPr lvl="1"/>
                <a:endParaRPr lang="en-AU" sz="2000" dirty="0" smtClean="0"/>
              </a:p>
              <a:p>
                <a:pPr lvl="1"/>
                <a:endParaRPr lang="en-AU"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706" b="-4661"/>
                </a:stretch>
              </a:blipFill>
            </p:spPr>
            <p:txBody>
              <a:bodyPr/>
              <a:lstStyle/>
              <a:p>
                <a:r>
                  <a:rPr lang="en-AU">
                    <a:noFill/>
                  </a:rPr>
                  <a:t> </a:t>
                </a:r>
              </a:p>
            </p:txBody>
          </p:sp>
        </mc:Fallback>
      </mc:AlternateContent>
      <p:sp>
        <p:nvSpPr>
          <p:cNvPr id="5" name="TextBox 4"/>
          <p:cNvSpPr txBox="1"/>
          <p:nvPr/>
        </p:nvSpPr>
        <p:spPr>
          <a:xfrm>
            <a:off x="7668344" y="4417367"/>
            <a:ext cx="1296144" cy="307777"/>
          </a:xfrm>
          <a:prstGeom prst="rect">
            <a:avLst/>
          </a:prstGeom>
          <a:solidFill>
            <a:srgbClr val="FFC000"/>
          </a:solidFill>
          <a:ln>
            <a:solidFill>
              <a:srgbClr val="FF0000"/>
            </a:solidFill>
          </a:ln>
        </p:spPr>
        <p:txBody>
          <a:bodyPr wrap="square" rtlCol="0">
            <a:spAutoFit/>
          </a:bodyPr>
          <a:lstStyle/>
          <a:p>
            <a:pPr marL="54000" marR="0" indent="-54000" algn="ctr"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solidFill>
                  <a:srgbClr val="7030A0"/>
                </a:solidFill>
                <a:latin typeface="Sommet bold"/>
                <a:ea typeface="+mn-ea"/>
              </a:rPr>
              <a:t>Link function</a:t>
            </a:r>
            <a:endParaRPr kumimoji="0" lang="en-AU" sz="1400" b="1" i="0" u="none" strike="noStrike" kern="1200" cap="none" spc="0" normalizeH="0" baseline="0" noProof="0" dirty="0" smtClean="0">
              <a:ln>
                <a:noFill/>
              </a:ln>
              <a:solidFill>
                <a:srgbClr val="7030A0"/>
              </a:solidFill>
              <a:effectLst/>
              <a:uLnTx/>
              <a:uFillTx/>
              <a:latin typeface="Sommet bold"/>
              <a:ea typeface="+mn-ea"/>
            </a:endParaRPr>
          </a:p>
        </p:txBody>
      </p:sp>
      <p:sp>
        <p:nvSpPr>
          <p:cNvPr id="6" name="TextBox 5"/>
          <p:cNvSpPr txBox="1"/>
          <p:nvPr/>
        </p:nvSpPr>
        <p:spPr>
          <a:xfrm>
            <a:off x="7308304" y="4849996"/>
            <a:ext cx="1656184" cy="523220"/>
          </a:xfrm>
          <a:prstGeom prst="rect">
            <a:avLst/>
          </a:prstGeom>
          <a:solidFill>
            <a:srgbClr val="FFC000"/>
          </a:solidFill>
          <a:ln>
            <a:solidFill>
              <a:srgbClr val="FF0000"/>
            </a:solidFill>
          </a:ln>
        </p:spPr>
        <p:txBody>
          <a:bodyPr wrap="square" rtlCol="0">
            <a:spAutoFit/>
          </a:bodyPr>
          <a:lstStyle/>
          <a:p>
            <a:pPr marL="54000" marR="0" indent="-54000" algn="ctr"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solidFill>
                  <a:srgbClr val="7030A0"/>
                </a:solidFill>
                <a:latin typeface="Sommet bold"/>
                <a:ea typeface="+mn-ea"/>
              </a:rPr>
              <a:t>Stochastic error (EDF)</a:t>
            </a:r>
            <a:endParaRPr kumimoji="0" lang="en-AU" sz="1400" b="1" i="0" u="none" strike="noStrike" kern="1200" cap="none" spc="0" normalizeH="0" baseline="0" noProof="0" dirty="0" smtClean="0">
              <a:ln>
                <a:noFill/>
              </a:ln>
              <a:solidFill>
                <a:srgbClr val="7030A0"/>
              </a:solidFill>
              <a:effectLst/>
              <a:uLnTx/>
              <a:uFillTx/>
              <a:latin typeface="Sommet bold"/>
              <a:ea typeface="+mn-ea"/>
            </a:endParaRPr>
          </a:p>
        </p:txBody>
      </p:sp>
      <p:cxnSp>
        <p:nvCxnSpPr>
          <p:cNvPr id="8" name="Straight Arrow Connector 7"/>
          <p:cNvCxnSpPr/>
          <p:nvPr/>
        </p:nvCxnSpPr>
        <p:spPr>
          <a:xfrm flipH="1">
            <a:off x="5580112" y="5013176"/>
            <a:ext cx="17281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11960" y="4581128"/>
            <a:ext cx="34563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11960" y="4581128"/>
            <a:ext cx="0" cy="268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08304" y="5733256"/>
            <a:ext cx="1656184" cy="307777"/>
          </a:xfrm>
          <a:prstGeom prst="rect">
            <a:avLst/>
          </a:prstGeom>
          <a:solidFill>
            <a:srgbClr val="FFC000"/>
          </a:solidFill>
          <a:ln>
            <a:solidFill>
              <a:srgbClr val="FF0000"/>
            </a:solidFill>
          </a:ln>
        </p:spPr>
        <p:txBody>
          <a:bodyPr wrap="square" rtlCol="0">
            <a:spAutoFit/>
          </a:bodyPr>
          <a:lstStyle/>
          <a:p>
            <a:pPr marL="54000" marR="0" indent="-54000" algn="ctr" defTabSz="914400" rtl="0" eaLnBrk="1" fontAlgn="auto" latinLnBrk="0" hangingPunct="1">
              <a:lnSpc>
                <a:spcPct val="100000"/>
              </a:lnSpc>
              <a:spcBef>
                <a:spcPct val="20000"/>
              </a:spcBef>
              <a:spcAft>
                <a:spcPts val="0"/>
              </a:spcAft>
              <a:buClrTx/>
              <a:buSzTx/>
              <a:buFont typeface="Arial" pitchFamily="34" charset="0"/>
              <a:buNone/>
              <a:tabLst/>
            </a:pPr>
            <a:r>
              <a:rPr lang="en-AU" sz="1400" b="1" dirty="0" smtClean="0">
                <a:solidFill>
                  <a:srgbClr val="7030A0"/>
                </a:solidFill>
                <a:latin typeface="Sommet bold"/>
                <a:ea typeface="+mn-ea"/>
              </a:rPr>
              <a:t>Log-likelihood</a:t>
            </a:r>
            <a:endParaRPr kumimoji="0" lang="en-AU" sz="1400" b="1" i="0" u="none" strike="noStrike" kern="1200" cap="none" spc="0" normalizeH="0" baseline="0" noProof="0" dirty="0" smtClean="0">
              <a:ln>
                <a:noFill/>
              </a:ln>
              <a:solidFill>
                <a:srgbClr val="7030A0"/>
              </a:solidFill>
              <a:effectLst/>
              <a:uLnTx/>
              <a:uFillTx/>
              <a:latin typeface="Sommet bold"/>
              <a:ea typeface="+mn-ea"/>
            </a:endParaRPr>
          </a:p>
        </p:txBody>
      </p:sp>
      <p:cxnSp>
        <p:nvCxnSpPr>
          <p:cNvPr id="14" name="Straight Connector 13"/>
          <p:cNvCxnSpPr/>
          <p:nvPr/>
        </p:nvCxnSpPr>
        <p:spPr>
          <a:xfrm flipH="1">
            <a:off x="3563888" y="5949280"/>
            <a:ext cx="375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563888" y="5805265"/>
            <a:ext cx="0" cy="144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06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Formal derivations of the GLM lasso</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AU" dirty="0" smtClean="0"/>
                  <a:t>Constrained parameters</a:t>
                </a:r>
              </a:p>
              <a:p>
                <a:pPr lvl="1"/>
                <a:r>
                  <a:rPr lang="en-AU" dirty="0" smtClean="0"/>
                  <a:t>Fit GLM by MLE subject to parameter constraint </a:t>
                </a:r>
                <a14:m>
                  <m:oMath xmlns:m="http://schemas.openxmlformats.org/officeDocument/2006/math">
                    <m:sSub>
                      <m:sSubPr>
                        <m:ctrlPr>
                          <a:rPr lang="en-AU" i="1" smtClean="0">
                            <a:solidFill>
                              <a:srgbClr val="0070C0"/>
                            </a:solidFill>
                            <a:latin typeface="Cambria Math" panose="02040503050406030204" pitchFamily="18" charset="0"/>
                            <a:ea typeface="Cambria Math" panose="02040503050406030204" pitchFamily="18" charset="0"/>
                          </a:rPr>
                        </m:ctrlPr>
                      </m:sSubPr>
                      <m:e>
                        <m:d>
                          <m:dPr>
                            <m:begChr m:val="‖"/>
                            <m:endChr m:val="‖"/>
                            <m:ctrlPr>
                              <a:rPr lang="en-AU" i="1">
                                <a:solidFill>
                                  <a:srgbClr val="0070C0"/>
                                </a:solidFill>
                                <a:latin typeface="Cambria Math" panose="02040503050406030204" pitchFamily="18" charset="0"/>
                                <a:ea typeface="Cambria Math" panose="02040503050406030204" pitchFamily="18" charset="0"/>
                              </a:rPr>
                            </m:ctrlPr>
                          </m:dPr>
                          <m:e>
                            <m:acc>
                              <m:accPr>
                                <m:chr m:val="̂"/>
                                <m:ctrlPr>
                                  <a:rPr lang="en-AU" i="1">
                                    <a:solidFill>
                                      <a:srgbClr val="0070C0"/>
                                    </a:solidFill>
                                    <a:latin typeface="Cambria Math" panose="02040503050406030204" pitchFamily="18" charset="0"/>
                                  </a:rPr>
                                </m:ctrlPr>
                              </m:accPr>
                              <m:e>
                                <m:r>
                                  <a:rPr lang="en-AU" i="1">
                                    <a:solidFill>
                                      <a:srgbClr val="0070C0"/>
                                    </a:solidFill>
                                    <a:latin typeface="Cambria Math" panose="02040503050406030204" pitchFamily="18" charset="0"/>
                                  </a:rPr>
                                  <m:t>𝛽</m:t>
                                </m:r>
                              </m:e>
                            </m:acc>
                          </m:e>
                        </m:d>
                      </m:e>
                      <m:sub>
                        <m:r>
                          <a:rPr lang="en-AU" b="0" i="1" smtClean="0">
                            <a:solidFill>
                              <a:srgbClr val="0070C0"/>
                            </a:solidFill>
                            <a:latin typeface="Cambria Math" panose="02040503050406030204" pitchFamily="18" charset="0"/>
                            <a:ea typeface="Cambria Math" panose="02040503050406030204" pitchFamily="18" charset="0"/>
                          </a:rPr>
                          <m:t>1</m:t>
                        </m:r>
                      </m:sub>
                    </m:sSub>
                    <m:r>
                      <a:rPr lang="en-AU" b="0" i="1" smtClean="0">
                        <a:solidFill>
                          <a:srgbClr val="0070C0"/>
                        </a:solidFill>
                        <a:latin typeface="Cambria Math" panose="02040503050406030204" pitchFamily="18" charset="0"/>
                        <a:ea typeface="Cambria Math" panose="02040503050406030204" pitchFamily="18" charset="0"/>
                      </a:rPr>
                      <m:t>=</m:t>
                    </m:r>
                    <m:nary>
                      <m:naryPr>
                        <m:chr m:val="∑"/>
                        <m:supHide m:val="on"/>
                        <m:ctrlPr>
                          <a:rPr lang="en-AU" b="0" i="1" smtClean="0">
                            <a:solidFill>
                              <a:srgbClr val="0070C0"/>
                            </a:solidFill>
                            <a:latin typeface="Cambria Math" panose="02040503050406030204" pitchFamily="18" charset="0"/>
                            <a:ea typeface="Cambria Math" panose="02040503050406030204" pitchFamily="18" charset="0"/>
                          </a:rPr>
                        </m:ctrlPr>
                      </m:naryPr>
                      <m:sub>
                        <m:r>
                          <m:rPr>
                            <m:brk m:alnAt="7"/>
                          </m:rPr>
                          <a:rPr lang="en-AU" b="0" i="1" smtClean="0">
                            <a:solidFill>
                              <a:srgbClr val="0070C0"/>
                            </a:solidFill>
                            <a:latin typeface="Cambria Math" panose="02040503050406030204" pitchFamily="18" charset="0"/>
                            <a:ea typeface="Cambria Math" panose="02040503050406030204" pitchFamily="18" charset="0"/>
                          </a:rPr>
                          <m:t>𝑗</m:t>
                        </m:r>
                      </m:sub>
                      <m:sup/>
                      <m:e>
                        <m:d>
                          <m:dPr>
                            <m:begChr m:val="|"/>
                            <m:endChr m:val="|"/>
                            <m:ctrlPr>
                              <a:rPr lang="en-AU" i="1" dirty="0">
                                <a:solidFill>
                                  <a:srgbClr val="0070C0"/>
                                </a:solidFill>
                                <a:latin typeface="Cambria Math" panose="02040503050406030204" pitchFamily="18" charset="0"/>
                              </a:rPr>
                            </m:ctrlPr>
                          </m:dPr>
                          <m:e>
                            <m:sSub>
                              <m:sSubPr>
                                <m:ctrlPr>
                                  <a:rPr lang="en-AU" i="1" dirty="0">
                                    <a:solidFill>
                                      <a:srgbClr val="0070C0"/>
                                    </a:solidFill>
                                    <a:latin typeface="Cambria Math" panose="02040503050406030204" pitchFamily="18" charset="0"/>
                                  </a:rPr>
                                </m:ctrlPr>
                              </m:sSubPr>
                              <m:e>
                                <m:r>
                                  <a:rPr lang="en-AU" i="1" dirty="0" smtClean="0">
                                    <a:solidFill>
                                      <a:srgbClr val="0070C0"/>
                                    </a:solidFill>
                                    <a:latin typeface="Cambria Math" panose="02040503050406030204" pitchFamily="18" charset="0"/>
                                    <a:ea typeface="Cambria Math" panose="02040503050406030204" pitchFamily="18" charset="0"/>
                                  </a:rPr>
                                  <m:t>𝛽</m:t>
                                </m:r>
                              </m:e>
                              <m:sub>
                                <m:r>
                                  <a:rPr lang="en-AU" i="1" dirty="0">
                                    <a:solidFill>
                                      <a:srgbClr val="0070C0"/>
                                    </a:solidFill>
                                    <a:latin typeface="Cambria Math" panose="02040503050406030204" pitchFamily="18" charset="0"/>
                                  </a:rPr>
                                  <m:t>𝑗</m:t>
                                </m:r>
                              </m:sub>
                            </m:sSub>
                          </m:e>
                        </m:d>
                      </m:e>
                    </m:nary>
                    <m:r>
                      <a:rPr lang="en-AU" i="1" smtClean="0">
                        <a:solidFill>
                          <a:srgbClr val="0070C0"/>
                        </a:solidFill>
                        <a:latin typeface="Cambria Math" panose="02040503050406030204" pitchFamily="18" charset="0"/>
                        <a:ea typeface="Cambria Math" panose="02040503050406030204" pitchFamily="18" charset="0"/>
                      </a:rPr>
                      <m:t>≤</m:t>
                    </m:r>
                    <m:r>
                      <a:rPr lang="en-AU" b="0" i="1" smtClean="0">
                        <a:solidFill>
                          <a:srgbClr val="0070C0"/>
                        </a:solidFill>
                        <a:latin typeface="Cambria Math" panose="02040503050406030204" pitchFamily="18" charset="0"/>
                        <a:ea typeface="Cambria Math" panose="02040503050406030204" pitchFamily="18" charset="0"/>
                      </a:rPr>
                      <m:t>𝑐𝑜𝑛𝑠𝑡</m:t>
                    </m:r>
                    <m:r>
                      <a:rPr lang="en-AU" b="0" i="1" smtClean="0">
                        <a:solidFill>
                          <a:srgbClr val="0070C0"/>
                        </a:solidFill>
                        <a:latin typeface="Cambria Math" panose="02040503050406030204" pitchFamily="18" charset="0"/>
                        <a:ea typeface="Cambria Math" panose="02040503050406030204" pitchFamily="18" charset="0"/>
                      </a:rPr>
                      <m:t>.</m:t>
                    </m:r>
                  </m:oMath>
                </a14:m>
                <a:endParaRPr lang="en-AU" dirty="0" smtClean="0"/>
              </a:p>
              <a:p>
                <a:r>
                  <a:rPr lang="en-AU" dirty="0" smtClean="0"/>
                  <a:t>Random effects GLM</a:t>
                </a:r>
              </a:p>
              <a:p>
                <a:pPr lvl="1"/>
                <a:r>
                  <a:rPr lang="en-AU" dirty="0" smtClean="0"/>
                  <a:t>MAP (maximum a posteriori) estimation of </a:t>
                </a:r>
                <a14:m>
                  <m:oMath xmlns:m="http://schemas.openxmlformats.org/officeDocument/2006/math">
                    <m:r>
                      <a:rPr lang="en-AU" i="1" smtClean="0">
                        <a:latin typeface="Cambria Math" panose="02040503050406030204" pitchFamily="18" charset="0"/>
                        <a:ea typeface="Cambria Math" panose="02040503050406030204" pitchFamily="18" charset="0"/>
                      </a:rPr>
                      <m:t>𝛽</m:t>
                    </m:r>
                  </m:oMath>
                </a14:m>
                <a:r>
                  <a:rPr lang="en-AU" dirty="0" smtClean="0"/>
                  <a:t> when parameters subject to random effects with independent Laplace distributed priors:</a:t>
                </a:r>
              </a:p>
              <a:p>
                <a:pPr marL="457200" lvl="1" indent="0">
                  <a:buNone/>
                </a:pPr>
                <a14:m>
                  <m:oMathPara xmlns:m="http://schemas.openxmlformats.org/officeDocument/2006/math">
                    <m:oMathParaPr>
                      <m:jc m:val="centerGroup"/>
                    </m:oMathParaPr>
                    <m:oMath xmlns:m="http://schemas.openxmlformats.org/officeDocument/2006/math">
                      <m:r>
                        <a:rPr lang="en-AU" i="1">
                          <a:solidFill>
                            <a:srgbClr val="0070C0"/>
                          </a:solidFill>
                          <a:latin typeface="Cambria Math" panose="02040503050406030204" pitchFamily="18" charset="0"/>
                          <a:ea typeface="Cambria Math" panose="02040503050406030204" pitchFamily="18" charset="0"/>
                        </a:rPr>
                        <m:t>𝑝𝑑𝑓</m:t>
                      </m:r>
                      <m:r>
                        <a:rPr lang="en-AU" i="1">
                          <a:solidFill>
                            <a:srgbClr val="0070C0"/>
                          </a:solidFill>
                          <a:latin typeface="Cambria Math" panose="02040503050406030204" pitchFamily="18" charset="0"/>
                          <a:ea typeface="Cambria Math" panose="02040503050406030204" pitchFamily="18" charset="0"/>
                        </a:rPr>
                        <m:t> </m:t>
                      </m:r>
                      <m:r>
                        <a:rPr lang="en-AU" i="1">
                          <a:solidFill>
                            <a:srgbClr val="0070C0"/>
                          </a:solidFill>
                          <a:latin typeface="Cambria Math" panose="02040503050406030204" pitchFamily="18" charset="0"/>
                          <a:ea typeface="Cambria Math" panose="02040503050406030204" pitchFamily="18" charset="0"/>
                        </a:rPr>
                        <m:t>𝑜𝑓</m:t>
                      </m:r>
                      <m:r>
                        <a:rPr lang="en-AU" i="1">
                          <a:solidFill>
                            <a:srgbClr val="0070C0"/>
                          </a:solidFill>
                          <a:latin typeface="Cambria Math" panose="02040503050406030204" pitchFamily="18" charset="0"/>
                          <a:ea typeface="Cambria Math" panose="02040503050406030204" pitchFamily="18" charset="0"/>
                        </a:rPr>
                        <m:t> </m:t>
                      </m:r>
                      <m:sSub>
                        <m:sSubPr>
                          <m:ctrlPr>
                            <a:rPr lang="en-AU" i="1">
                              <a:solidFill>
                                <a:srgbClr val="0070C0"/>
                              </a:solidFill>
                              <a:latin typeface="Cambria Math" panose="02040503050406030204" pitchFamily="18" charset="0"/>
                              <a:ea typeface="Cambria Math" panose="02040503050406030204" pitchFamily="18" charset="0"/>
                            </a:rPr>
                          </m:ctrlPr>
                        </m:sSubPr>
                        <m:e>
                          <m:r>
                            <a:rPr lang="en-AU" i="1">
                              <a:solidFill>
                                <a:srgbClr val="0070C0"/>
                              </a:solidFill>
                              <a:latin typeface="Cambria Math" panose="02040503050406030204" pitchFamily="18" charset="0"/>
                              <a:ea typeface="Cambria Math" panose="02040503050406030204" pitchFamily="18" charset="0"/>
                            </a:rPr>
                            <m:t>𝛽</m:t>
                          </m:r>
                        </m:e>
                        <m:sub>
                          <m:r>
                            <a:rPr lang="en-AU" i="1">
                              <a:solidFill>
                                <a:srgbClr val="0070C0"/>
                              </a:solidFill>
                              <a:latin typeface="Cambria Math" panose="02040503050406030204" pitchFamily="18" charset="0"/>
                              <a:ea typeface="Cambria Math" panose="02040503050406030204" pitchFamily="18" charset="0"/>
                            </a:rPr>
                            <m:t>𝑗</m:t>
                          </m:r>
                        </m:sub>
                      </m:sSub>
                      <m:r>
                        <a:rPr lang="en-AU" i="1">
                          <a:solidFill>
                            <a:srgbClr val="0070C0"/>
                          </a:solidFill>
                          <a:latin typeface="Cambria Math" panose="02040503050406030204" pitchFamily="18" charset="0"/>
                          <a:ea typeface="Cambria Math" panose="02040503050406030204" pitchFamily="18" charset="0"/>
                        </a:rPr>
                        <m:t>=</m:t>
                      </m:r>
                      <m:r>
                        <a:rPr lang="en-AU" i="1">
                          <a:solidFill>
                            <a:srgbClr val="0070C0"/>
                          </a:solidFill>
                          <a:latin typeface="Cambria Math" panose="02040503050406030204" pitchFamily="18" charset="0"/>
                          <a:ea typeface="Cambria Math" panose="02040503050406030204" pitchFamily="18" charset="0"/>
                        </a:rPr>
                        <m:t>𝑒𝑥𝑝</m:t>
                      </m:r>
                      <m:d>
                        <m:dPr>
                          <m:ctrlPr>
                            <a:rPr lang="en-AU" i="1">
                              <a:solidFill>
                                <a:srgbClr val="0070C0"/>
                              </a:solidFill>
                              <a:latin typeface="Cambria Math" panose="02040503050406030204" pitchFamily="18" charset="0"/>
                              <a:ea typeface="Cambria Math" panose="02040503050406030204" pitchFamily="18" charset="0"/>
                            </a:rPr>
                          </m:ctrlPr>
                        </m:dPr>
                        <m:e>
                          <m:r>
                            <a:rPr lang="en-AU" i="1">
                              <a:solidFill>
                                <a:srgbClr val="0070C0"/>
                              </a:solidFill>
                              <a:latin typeface="Cambria Math" panose="02040503050406030204" pitchFamily="18" charset="0"/>
                              <a:ea typeface="Cambria Math" panose="02040503050406030204" pitchFamily="18" charset="0"/>
                            </a:rPr>
                            <m:t>½</m:t>
                          </m:r>
                          <m:r>
                            <a:rPr lang="en-AU" i="1">
                              <a:solidFill>
                                <a:srgbClr val="0070C0"/>
                              </a:solidFill>
                              <a:latin typeface="Cambria Math" panose="02040503050406030204" pitchFamily="18" charset="0"/>
                              <a:ea typeface="Cambria Math" panose="02040503050406030204" pitchFamily="18" charset="0"/>
                            </a:rPr>
                            <m:t>𝜆</m:t>
                          </m:r>
                          <m:d>
                            <m:dPr>
                              <m:begChr m:val="|"/>
                              <m:endChr m:val="|"/>
                              <m:ctrlPr>
                                <a:rPr lang="en-AU" i="1" dirty="0">
                                  <a:solidFill>
                                    <a:srgbClr val="0070C0"/>
                                  </a:solidFill>
                                  <a:latin typeface="Cambria Math" panose="02040503050406030204" pitchFamily="18" charset="0"/>
                                  <a:ea typeface="Cambria Math" panose="02040503050406030204" pitchFamily="18" charset="0"/>
                                </a:rPr>
                              </m:ctrlPr>
                            </m:dPr>
                            <m:e>
                              <m:sSub>
                                <m:sSubPr>
                                  <m:ctrlPr>
                                    <a:rPr lang="en-AU" i="1" dirty="0">
                                      <a:solidFill>
                                        <a:srgbClr val="0070C0"/>
                                      </a:solidFill>
                                      <a:latin typeface="Cambria Math" panose="02040503050406030204" pitchFamily="18" charset="0"/>
                                      <a:ea typeface="Cambria Math" panose="02040503050406030204" pitchFamily="18" charset="0"/>
                                    </a:rPr>
                                  </m:ctrlPr>
                                </m:sSubPr>
                                <m:e>
                                  <m:r>
                                    <a:rPr lang="en-AU" i="1" dirty="0">
                                      <a:solidFill>
                                        <a:srgbClr val="0070C0"/>
                                      </a:solidFill>
                                      <a:latin typeface="Cambria Math" panose="02040503050406030204" pitchFamily="18" charset="0"/>
                                      <a:ea typeface="Cambria Math" panose="02040503050406030204" pitchFamily="18" charset="0"/>
                                    </a:rPr>
                                    <m:t>𝛽</m:t>
                                  </m:r>
                                </m:e>
                                <m:sub>
                                  <m:r>
                                    <a:rPr lang="en-AU" i="1" dirty="0">
                                      <a:solidFill>
                                        <a:srgbClr val="0070C0"/>
                                      </a:solidFill>
                                      <a:latin typeface="Cambria Math" panose="02040503050406030204" pitchFamily="18" charset="0"/>
                                      <a:ea typeface="Cambria Math" panose="02040503050406030204" pitchFamily="18" charset="0"/>
                                    </a:rPr>
                                    <m:t>𝑗</m:t>
                                  </m:r>
                                </m:sub>
                              </m:sSub>
                            </m:e>
                          </m:d>
                        </m:e>
                      </m:d>
                    </m:oMath>
                  </m:oMathPara>
                </a14:m>
                <a:endParaRPr lang="en-AU" i="1" dirty="0">
                  <a:solidFill>
                    <a:srgbClr val="0070C0"/>
                  </a:solidFill>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33" t="-1554"/>
                </a:stretch>
              </a:blipFill>
            </p:spPr>
            <p:txBody>
              <a:bodyPr/>
              <a:lstStyle/>
              <a:p>
                <a:r>
                  <a:rPr lang="en-AU">
                    <a:noFill/>
                  </a:rPr>
                  <a:t> </a:t>
                </a:r>
              </a:p>
            </p:txBody>
          </p:sp>
        </mc:Fallback>
      </mc:AlternateContent>
    </p:spTree>
    <p:extLst>
      <p:ext uri="{BB962C8B-B14F-4D97-AF65-F5344CB8AC3E}">
        <p14:creationId xmlns:p14="http://schemas.microsoft.com/office/powerpoint/2010/main" val="23722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AU" dirty="0" smtClean="0"/>
              <a:t>Application of GLM lasso</a:t>
            </a:r>
            <a:endParaRPr lang="en-AU"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AU" sz="2000" dirty="0" smtClean="0"/>
                  <a:t>Regularized GLM regression </a:t>
                </a:r>
                <a:r>
                  <a:rPr lang="en-AU" sz="2000" dirty="0"/>
                  <a:t>loss function </a:t>
                </a:r>
                <a:r>
                  <a:rPr lang="en-AU" sz="2000" dirty="0" smtClean="0"/>
                  <a:t>(earlier slide)</a:t>
                </a:r>
                <a:endParaRPr lang="en-AU" sz="2000" dirty="0"/>
              </a:p>
              <a:p>
                <a:pPr marL="457200" lvl="1" indent="0">
                  <a:buNone/>
                </a:pPr>
                <a14:m>
                  <m:oMathPara xmlns:m="http://schemas.openxmlformats.org/officeDocument/2006/math">
                    <m:oMathParaPr>
                      <m:jc m:val="centerGroup"/>
                    </m:oMathParaPr>
                    <m:oMath xmlns:m="http://schemas.openxmlformats.org/officeDocument/2006/math">
                      <m:r>
                        <a:rPr lang="en-AU" sz="2000" i="1">
                          <a:solidFill>
                            <a:srgbClr val="0070C0"/>
                          </a:solidFill>
                          <a:latin typeface="Cambria Math" panose="02040503050406030204" pitchFamily="18" charset="0"/>
                        </a:rPr>
                        <m:t>−2ℓ</m:t>
                      </m:r>
                      <m:d>
                        <m:dPr>
                          <m:ctrlPr>
                            <a:rPr lang="en-AU" sz="2000" i="1">
                              <a:solidFill>
                                <a:srgbClr val="0070C0"/>
                              </a:solidFill>
                              <a:latin typeface="Cambria Math" panose="02040503050406030204" pitchFamily="18" charset="0"/>
                            </a:rPr>
                          </m:ctrlPr>
                        </m:dPr>
                        <m:e>
                          <m:r>
                            <a:rPr lang="en-AU" sz="2000" i="1">
                              <a:solidFill>
                                <a:srgbClr val="0070C0"/>
                              </a:solidFill>
                              <a:latin typeface="Cambria Math" panose="02040503050406030204" pitchFamily="18" charset="0"/>
                            </a:rPr>
                            <m:t>𝑦</m:t>
                          </m:r>
                          <m:r>
                            <a:rPr lang="en-AU" sz="2000" i="1">
                              <a:solidFill>
                                <a:srgbClr val="0070C0"/>
                              </a:solidFill>
                              <a:latin typeface="Cambria Math" panose="02040503050406030204" pitchFamily="18" charset="0"/>
                            </a:rPr>
                            <m:t>;</m:t>
                          </m:r>
                          <m:r>
                            <a:rPr lang="en-AU" sz="2000" i="1">
                              <a:solidFill>
                                <a:srgbClr val="0070C0"/>
                              </a:solidFill>
                              <a:latin typeface="Cambria Math" panose="02040503050406030204" pitchFamily="18" charset="0"/>
                            </a:rPr>
                            <m:t>𝑋</m:t>
                          </m:r>
                          <m:r>
                            <a:rPr lang="en-AU" sz="2000" i="1">
                              <a:solidFill>
                                <a:srgbClr val="0070C0"/>
                              </a:solidFill>
                              <a:latin typeface="Cambria Math" panose="02040503050406030204" pitchFamily="18" charset="0"/>
                            </a:rPr>
                            <m:t>,</m:t>
                          </m:r>
                          <m:acc>
                            <m:accPr>
                              <m:chr m:val="̂"/>
                              <m:ctrlPr>
                                <a:rPr lang="en-AU" sz="2000" i="1">
                                  <a:solidFill>
                                    <a:srgbClr val="0070C0"/>
                                  </a:solidFill>
                                  <a:latin typeface="Cambria Math" panose="02040503050406030204" pitchFamily="18" charset="0"/>
                                </a:rPr>
                              </m:ctrlPr>
                            </m:accPr>
                            <m:e>
                              <m:r>
                                <a:rPr lang="en-AU" sz="2000" i="1">
                                  <a:solidFill>
                                    <a:srgbClr val="0070C0"/>
                                  </a:solidFill>
                                  <a:latin typeface="Cambria Math" panose="02040503050406030204" pitchFamily="18" charset="0"/>
                                </a:rPr>
                                <m:t>𝛽</m:t>
                              </m:r>
                            </m:e>
                          </m:acc>
                        </m:e>
                      </m:d>
                      <m:r>
                        <a:rPr lang="en-AU" sz="2000" i="1">
                          <a:solidFill>
                            <a:srgbClr val="0070C0"/>
                          </a:solidFill>
                          <a:latin typeface="Cambria Math" panose="02040503050406030204" pitchFamily="18" charset="0"/>
                        </a:rPr>
                        <m:t>+</m:t>
                      </m:r>
                      <m:r>
                        <a:rPr lang="en-AU" sz="2000" i="1">
                          <a:solidFill>
                            <a:srgbClr val="0070C0"/>
                          </a:solidFill>
                          <a:latin typeface="Cambria Math" panose="02040503050406030204" pitchFamily="18" charset="0"/>
                          <a:ea typeface="Cambria Math" panose="02040503050406030204" pitchFamily="18" charset="0"/>
                        </a:rPr>
                        <m:t>𝜆</m:t>
                      </m:r>
                      <m:sSubSup>
                        <m:sSubSupPr>
                          <m:ctrlPr>
                            <a:rPr lang="en-AU" sz="2000" i="1">
                              <a:solidFill>
                                <a:srgbClr val="0070C0"/>
                              </a:solidFill>
                              <a:latin typeface="Cambria Math" panose="02040503050406030204" pitchFamily="18" charset="0"/>
                              <a:ea typeface="Cambria Math" panose="02040503050406030204" pitchFamily="18" charset="0"/>
                            </a:rPr>
                          </m:ctrlPr>
                        </m:sSubSupPr>
                        <m:e>
                          <m:d>
                            <m:dPr>
                              <m:begChr m:val="‖"/>
                              <m:endChr m:val="‖"/>
                              <m:ctrlPr>
                                <a:rPr lang="en-AU" sz="2000" i="1">
                                  <a:solidFill>
                                    <a:srgbClr val="0070C0"/>
                                  </a:solidFill>
                                  <a:latin typeface="Cambria Math" panose="02040503050406030204" pitchFamily="18" charset="0"/>
                                  <a:ea typeface="Cambria Math" panose="02040503050406030204" pitchFamily="18" charset="0"/>
                                </a:rPr>
                              </m:ctrlPr>
                            </m:dPr>
                            <m:e>
                              <m:acc>
                                <m:accPr>
                                  <m:chr m:val="̂"/>
                                  <m:ctrlPr>
                                    <a:rPr lang="en-AU" sz="2000" i="1">
                                      <a:solidFill>
                                        <a:srgbClr val="0070C0"/>
                                      </a:solidFill>
                                      <a:latin typeface="Cambria Math" panose="02040503050406030204" pitchFamily="18" charset="0"/>
                                    </a:rPr>
                                  </m:ctrlPr>
                                </m:accPr>
                                <m:e>
                                  <m:r>
                                    <a:rPr lang="en-AU" sz="2000" i="1">
                                      <a:solidFill>
                                        <a:srgbClr val="0070C0"/>
                                      </a:solidFill>
                                      <a:latin typeface="Cambria Math" panose="02040503050406030204" pitchFamily="18" charset="0"/>
                                    </a:rPr>
                                    <m:t>𝛽</m:t>
                                  </m:r>
                                </m:e>
                              </m:acc>
                            </m:e>
                          </m:d>
                        </m:e>
                        <m:sub>
                          <m:r>
                            <a:rPr lang="en-AU" sz="2000" i="1">
                              <a:solidFill>
                                <a:srgbClr val="0070C0"/>
                              </a:solidFill>
                              <a:latin typeface="Cambria Math" panose="02040503050406030204" pitchFamily="18" charset="0"/>
                              <a:ea typeface="Cambria Math" panose="02040503050406030204" pitchFamily="18" charset="0"/>
                            </a:rPr>
                            <m:t>𝑝</m:t>
                          </m:r>
                        </m:sub>
                        <m:sup>
                          <m:r>
                            <a:rPr lang="en-AU" sz="2000" i="1">
                              <a:solidFill>
                                <a:srgbClr val="0070C0"/>
                              </a:solidFill>
                              <a:latin typeface="Cambria Math" panose="02040503050406030204" pitchFamily="18" charset="0"/>
                              <a:ea typeface="Cambria Math" panose="02040503050406030204" pitchFamily="18" charset="0"/>
                            </a:rPr>
                            <m:t>𝑝</m:t>
                          </m:r>
                        </m:sup>
                      </m:sSubSup>
                    </m:oMath>
                  </m:oMathPara>
                </a14:m>
                <a:endParaRPr lang="en-AU" sz="2400" dirty="0">
                  <a:solidFill>
                    <a:srgbClr val="0070C0"/>
                  </a:solidFill>
                </a:endParaRPr>
              </a:p>
              <a:p>
                <a:r>
                  <a:rPr lang="en-AU" sz="2000" dirty="0" smtClean="0"/>
                  <a:t>Lasso version (</a:t>
                </a:r>
                <a14:m>
                  <m:oMath xmlns:m="http://schemas.openxmlformats.org/officeDocument/2006/math">
                    <m:r>
                      <a:rPr lang="en-AU" sz="2000" b="0" i="1" smtClean="0">
                        <a:latin typeface="Cambria Math" panose="02040503050406030204" pitchFamily="18" charset="0"/>
                      </a:rPr>
                      <m:t>𝑝</m:t>
                    </m:r>
                    <m:r>
                      <a:rPr lang="en-AU" sz="2000" b="0" i="1" smtClean="0">
                        <a:latin typeface="Cambria Math" panose="02040503050406030204" pitchFamily="18" charset="0"/>
                      </a:rPr>
                      <m:t>=1</m:t>
                    </m:r>
                  </m:oMath>
                </a14:m>
                <a:r>
                  <a:rPr lang="en-AU" sz="2000" dirty="0" smtClean="0"/>
                  <a:t>)</a:t>
                </a:r>
              </a:p>
              <a:p>
                <a:pPr marL="0" lvl="1" indent="0">
                  <a:buNone/>
                </a:pPr>
                <a14:m>
                  <m:oMathPara xmlns:m="http://schemas.openxmlformats.org/officeDocument/2006/math">
                    <m:oMathParaPr>
                      <m:jc m:val="centerGroup"/>
                    </m:oMathParaPr>
                    <m:oMath xmlns:m="http://schemas.openxmlformats.org/officeDocument/2006/math">
                      <m:r>
                        <a:rPr lang="en-AU" sz="2000" i="1">
                          <a:solidFill>
                            <a:srgbClr val="0070C0"/>
                          </a:solidFill>
                          <a:latin typeface="Cambria Math" panose="02040503050406030204" pitchFamily="18" charset="0"/>
                        </a:rPr>
                        <m:t>−2ℓ</m:t>
                      </m:r>
                      <m:d>
                        <m:dPr>
                          <m:ctrlPr>
                            <a:rPr lang="en-AU" sz="2000" i="1">
                              <a:solidFill>
                                <a:srgbClr val="0070C0"/>
                              </a:solidFill>
                              <a:latin typeface="Cambria Math" panose="02040503050406030204" pitchFamily="18" charset="0"/>
                            </a:rPr>
                          </m:ctrlPr>
                        </m:dPr>
                        <m:e>
                          <m:r>
                            <a:rPr lang="en-AU" sz="2000" i="1">
                              <a:solidFill>
                                <a:srgbClr val="0070C0"/>
                              </a:solidFill>
                              <a:latin typeface="Cambria Math" panose="02040503050406030204" pitchFamily="18" charset="0"/>
                            </a:rPr>
                            <m:t>𝑦</m:t>
                          </m:r>
                          <m:r>
                            <a:rPr lang="en-AU" sz="2000" i="1">
                              <a:solidFill>
                                <a:srgbClr val="0070C0"/>
                              </a:solidFill>
                              <a:latin typeface="Cambria Math" panose="02040503050406030204" pitchFamily="18" charset="0"/>
                            </a:rPr>
                            <m:t>;</m:t>
                          </m:r>
                          <m:r>
                            <a:rPr lang="en-AU" sz="2000" i="1">
                              <a:solidFill>
                                <a:srgbClr val="0070C0"/>
                              </a:solidFill>
                              <a:latin typeface="Cambria Math" panose="02040503050406030204" pitchFamily="18" charset="0"/>
                            </a:rPr>
                            <m:t>𝑋</m:t>
                          </m:r>
                          <m:r>
                            <a:rPr lang="en-AU" sz="2000" i="1">
                              <a:solidFill>
                                <a:srgbClr val="0070C0"/>
                              </a:solidFill>
                              <a:latin typeface="Cambria Math" panose="02040503050406030204" pitchFamily="18" charset="0"/>
                            </a:rPr>
                            <m:t>,</m:t>
                          </m:r>
                          <m:acc>
                            <m:accPr>
                              <m:chr m:val="̂"/>
                              <m:ctrlPr>
                                <a:rPr lang="en-AU" sz="2000" i="1">
                                  <a:solidFill>
                                    <a:srgbClr val="0070C0"/>
                                  </a:solidFill>
                                  <a:latin typeface="Cambria Math" panose="02040503050406030204" pitchFamily="18" charset="0"/>
                                </a:rPr>
                              </m:ctrlPr>
                            </m:accPr>
                            <m:e>
                              <m:r>
                                <a:rPr lang="en-AU" sz="2000" i="1">
                                  <a:solidFill>
                                    <a:srgbClr val="0070C0"/>
                                  </a:solidFill>
                                  <a:latin typeface="Cambria Math" panose="02040503050406030204" pitchFamily="18" charset="0"/>
                                </a:rPr>
                                <m:t>𝛽</m:t>
                              </m:r>
                            </m:e>
                          </m:acc>
                        </m:e>
                      </m:d>
                      <m:r>
                        <a:rPr lang="en-AU" sz="2000" i="1">
                          <a:solidFill>
                            <a:srgbClr val="0070C0"/>
                          </a:solidFill>
                          <a:latin typeface="Cambria Math" panose="02040503050406030204" pitchFamily="18" charset="0"/>
                        </a:rPr>
                        <m:t>+</m:t>
                      </m:r>
                      <m:r>
                        <a:rPr lang="en-AU" sz="2000" i="1">
                          <a:solidFill>
                            <a:srgbClr val="0070C0"/>
                          </a:solidFill>
                          <a:latin typeface="Cambria Math" panose="02040503050406030204" pitchFamily="18" charset="0"/>
                        </a:rPr>
                        <m:t>𝜆</m:t>
                      </m:r>
                      <m:nary>
                        <m:naryPr>
                          <m:chr m:val="∑"/>
                          <m:supHide m:val="on"/>
                          <m:ctrlPr>
                            <a:rPr lang="en-AU" sz="2000" i="1">
                              <a:solidFill>
                                <a:srgbClr val="0070C0"/>
                              </a:solidFill>
                              <a:latin typeface="Cambria Math" panose="02040503050406030204" pitchFamily="18" charset="0"/>
                            </a:rPr>
                          </m:ctrlPr>
                        </m:naryPr>
                        <m:sub>
                          <m:r>
                            <m:rPr>
                              <m:brk m:alnAt="7"/>
                            </m:rPr>
                            <a:rPr lang="en-AU" sz="2000" i="1">
                              <a:solidFill>
                                <a:srgbClr val="0070C0"/>
                              </a:solidFill>
                              <a:latin typeface="Cambria Math" panose="02040503050406030204" pitchFamily="18" charset="0"/>
                            </a:rPr>
                            <m:t>𝑗</m:t>
                          </m:r>
                        </m:sub>
                        <m:sup/>
                        <m:e>
                          <m:d>
                            <m:dPr>
                              <m:begChr m:val="|"/>
                              <m:endChr m:val="|"/>
                              <m:ctrlPr>
                                <a:rPr lang="en-AU" sz="2000" i="1" dirty="0">
                                  <a:solidFill>
                                    <a:srgbClr val="0070C0"/>
                                  </a:solidFill>
                                  <a:latin typeface="Cambria Math" panose="02040503050406030204" pitchFamily="18" charset="0"/>
                                </a:rPr>
                              </m:ctrlPr>
                            </m:dPr>
                            <m:e>
                              <m:sSub>
                                <m:sSubPr>
                                  <m:ctrlPr>
                                    <a:rPr lang="en-AU" sz="2000" i="1" dirty="0">
                                      <a:solidFill>
                                        <a:srgbClr val="0070C0"/>
                                      </a:solidFill>
                                      <a:latin typeface="Cambria Math" panose="02040503050406030204" pitchFamily="18" charset="0"/>
                                    </a:rPr>
                                  </m:ctrlPr>
                                </m:sSubPr>
                                <m:e>
                                  <m:r>
                                    <a:rPr lang="en-AU" sz="2000" i="1" dirty="0">
                                      <a:solidFill>
                                        <a:srgbClr val="0070C0"/>
                                      </a:solidFill>
                                      <a:latin typeface="Cambria Math" panose="02040503050406030204" pitchFamily="18" charset="0"/>
                                    </a:rPr>
                                    <m:t>𝛽</m:t>
                                  </m:r>
                                </m:e>
                                <m:sub>
                                  <m:r>
                                    <a:rPr lang="en-AU" sz="2000" i="1" dirty="0">
                                      <a:solidFill>
                                        <a:srgbClr val="0070C0"/>
                                      </a:solidFill>
                                      <a:latin typeface="Cambria Math" panose="02040503050406030204" pitchFamily="18" charset="0"/>
                                    </a:rPr>
                                    <m:t>𝑗</m:t>
                                  </m:r>
                                </m:sub>
                              </m:sSub>
                            </m:e>
                          </m:d>
                        </m:e>
                      </m:nary>
                    </m:oMath>
                  </m:oMathPara>
                </a14:m>
                <a:endParaRPr lang="en-AU" sz="2000" dirty="0" smtClean="0"/>
              </a:p>
              <a:p>
                <a:r>
                  <a:rPr lang="en-AU" sz="2000" dirty="0" smtClean="0"/>
                  <a:t>The second member of the loss function tends to force parameters to zero</a:t>
                </a:r>
              </a:p>
              <a:p>
                <a:pPr lvl="1">
                  <a:buFont typeface="Courier New" panose="02070309020205020404" pitchFamily="49" charset="0"/>
                  <a:buChar char="o"/>
                </a:pPr>
                <a14:m>
                  <m:oMath xmlns:m="http://schemas.openxmlformats.org/officeDocument/2006/math">
                    <m:r>
                      <a:rPr lang="en-AU" sz="2000" i="1">
                        <a:solidFill>
                          <a:srgbClr val="0070C0"/>
                        </a:solidFill>
                        <a:latin typeface="Cambria Math" panose="02040503050406030204" pitchFamily="18" charset="0"/>
                      </a:rPr>
                      <m:t>𝜆</m:t>
                    </m:r>
                    <m:r>
                      <a:rPr lang="en-AU" sz="2000" i="1" smtClean="0">
                        <a:solidFill>
                          <a:srgbClr val="0070C0"/>
                        </a:solidFill>
                        <a:latin typeface="Cambria Math" panose="02040503050406030204" pitchFamily="18" charset="0"/>
                        <a:ea typeface="Cambria Math" panose="02040503050406030204" pitchFamily="18" charset="0"/>
                      </a:rPr>
                      <m:t>→</m:t>
                    </m:r>
                    <m:r>
                      <a:rPr lang="en-AU" sz="2000" b="0" i="1" smtClean="0">
                        <a:solidFill>
                          <a:srgbClr val="0070C0"/>
                        </a:solidFill>
                        <a:latin typeface="Cambria Math" panose="02040503050406030204" pitchFamily="18" charset="0"/>
                        <a:ea typeface="Cambria Math" panose="02040503050406030204" pitchFamily="18" charset="0"/>
                      </a:rPr>
                      <m:t>0</m:t>
                    </m:r>
                  </m:oMath>
                </a14:m>
                <a:r>
                  <a:rPr lang="en-AU" sz="2000" dirty="0" smtClean="0"/>
                  <a:t>: model approaches conventional GLM</a:t>
                </a:r>
              </a:p>
              <a:p>
                <a:pPr lvl="1">
                  <a:buFont typeface="Courier New" panose="02070309020205020404" pitchFamily="49" charset="0"/>
                  <a:buChar char="o"/>
                </a:pPr>
                <a14:m>
                  <m:oMath xmlns:m="http://schemas.openxmlformats.org/officeDocument/2006/math">
                    <m:r>
                      <a:rPr lang="en-AU" sz="2000" i="1">
                        <a:solidFill>
                          <a:srgbClr val="0070C0"/>
                        </a:solidFill>
                        <a:latin typeface="Cambria Math" panose="02040503050406030204" pitchFamily="18" charset="0"/>
                      </a:rPr>
                      <m:t>𝜆</m:t>
                    </m:r>
                    <m:r>
                      <a:rPr lang="en-AU" sz="2000" i="1">
                        <a:solidFill>
                          <a:srgbClr val="0070C0"/>
                        </a:solidFill>
                        <a:latin typeface="Cambria Math" panose="02040503050406030204" pitchFamily="18" charset="0"/>
                        <a:ea typeface="Cambria Math" panose="02040503050406030204" pitchFamily="18" charset="0"/>
                      </a:rPr>
                      <m:t>→</m:t>
                    </m:r>
                    <m:r>
                      <a:rPr lang="en-AU" sz="2000" i="1" smtClean="0">
                        <a:solidFill>
                          <a:srgbClr val="0070C0"/>
                        </a:solidFill>
                        <a:latin typeface="Cambria Math" panose="02040503050406030204" pitchFamily="18" charset="0"/>
                        <a:ea typeface="Cambria Math" panose="02040503050406030204" pitchFamily="18" charset="0"/>
                      </a:rPr>
                      <m:t>∞</m:t>
                    </m:r>
                  </m:oMath>
                </a14:m>
                <a:r>
                  <a:rPr lang="en-AU" sz="2000" dirty="0"/>
                  <a:t>: </a:t>
                </a:r>
                <a:r>
                  <a:rPr lang="en-AU" sz="2000" dirty="0" smtClean="0"/>
                  <a:t>all parameter estimates approach zero</a:t>
                </a:r>
              </a:p>
              <a:p>
                <a:pPr lvl="1">
                  <a:buFont typeface="Courier New" panose="02070309020205020404" pitchFamily="49" charset="0"/>
                  <a:buChar char="o"/>
                </a:pPr>
                <a:r>
                  <a:rPr lang="en-AU" sz="2000" dirty="0" smtClean="0"/>
                  <a:t>Intermediate values </a:t>
                </a:r>
                <a:r>
                  <a:rPr lang="en-AU" sz="2000" dirty="0"/>
                  <a:t>of </a:t>
                </a:r>
                <a14:m>
                  <m:oMath xmlns:m="http://schemas.openxmlformats.org/officeDocument/2006/math">
                    <m:r>
                      <a:rPr lang="en-AU" sz="2000">
                        <a:latin typeface="Cambria Math" panose="02040503050406030204" pitchFamily="18" charset="0"/>
                      </a:rPr>
                      <m:t>𝜆</m:t>
                    </m:r>
                  </m:oMath>
                </a14:m>
                <a:r>
                  <a:rPr lang="en-AU" sz="2000" dirty="0" smtClean="0"/>
                  <a:t> control the complexity of the model (number of non-zero parameters)</a:t>
                </a:r>
                <a:endParaRPr lang="en-AU" sz="2000" dirty="0"/>
              </a:p>
              <a:p>
                <a:pPr lvl="1"/>
                <a:endParaRPr lang="en-AU" sz="2000" dirty="0"/>
              </a:p>
              <a:p>
                <a:pPr lvl="1"/>
                <a:endParaRPr lang="en-AU" sz="2000" dirty="0" smtClean="0"/>
              </a:p>
              <a:p>
                <a:pPr lvl="1"/>
                <a:endParaRPr lang="en-AU"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67" t="-706"/>
                </a:stretch>
              </a:blipFill>
            </p:spPr>
            <p:txBody>
              <a:bodyPr/>
              <a:lstStyle/>
              <a:p>
                <a:r>
                  <a:rPr lang="en-AU">
                    <a:noFill/>
                  </a:rPr>
                  <a:t> </a:t>
                </a:r>
              </a:p>
            </p:txBody>
          </p:sp>
        </mc:Fallback>
      </mc:AlternateContent>
    </p:spTree>
    <p:extLst>
      <p:ext uri="{BB962C8B-B14F-4D97-AF65-F5344CB8AC3E}">
        <p14:creationId xmlns:p14="http://schemas.microsoft.com/office/powerpoint/2010/main" val="330940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SB Presentation Template v2">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NSW 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ASB Document" ma:contentTypeID="0x010100A8865563147C4932AC2C4EE17FCD519C003DB97C0DCECE445B8914A26E399AF586001E128FFDEE41F5499A3B2A109DECF916" ma:contentTypeVersion="4" ma:contentTypeDescription="Content Type for all ASB Documents" ma:contentTypeScope="" ma:versionID="d9dbe4a230e0a57789a3e80d35df2b56">
  <xsd:schema xmlns:xsd="http://www.w3.org/2001/XMLSchema" xmlns:xs="http://www.w3.org/2001/XMLSchema" xmlns:p="http://schemas.microsoft.com/office/2006/metadata/properties" xmlns:ns2="92677fa4-472e-4791-910f-c3a0fcb6360a" xmlns:ns3="b23a2fc7-3740-480f-b766-dc5ad04c1e36" xmlns:ns4="0cb6ba38-d2ad-4db3-a729-0f02652b3ec5" targetNamespace="http://schemas.microsoft.com/office/2006/metadata/properties" ma:root="true" ma:fieldsID="022a29b8345455dc8642034512585e38" ns2:_="" ns3:_="" ns4:_="">
    <xsd:import namespace="92677fa4-472e-4791-910f-c3a0fcb6360a"/>
    <xsd:import namespace="b23a2fc7-3740-480f-b766-dc5ad04c1e36"/>
    <xsd:import namespace="0cb6ba38-d2ad-4db3-a729-0f02652b3ec5"/>
    <xsd:element name="properties">
      <xsd:complexType>
        <xsd:sequence>
          <xsd:element name="documentManagement">
            <xsd:complexType>
              <xsd:all>
                <xsd:element ref="ns2:ASBDepartment" minOccurs="0"/>
                <xsd:element ref="ns2:ASBSchool" minOccurs="0"/>
                <xsd:element ref="ns2:ASBResearchCentre" minOccurs="0"/>
                <xsd:element ref="ns2:ASBProgram" minOccurs="0"/>
                <xsd:element ref="ns2:ASBDocumentType" minOccurs="0"/>
                <xsd:element ref="ns2:ASBTopic" minOccurs="0"/>
                <xsd:element ref="ns3:ASBUpdatedDate" minOccurs="0"/>
                <xsd:element ref="ns4:Category" minOccurs="0"/>
                <xsd:element ref="ns4:Forma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677fa4-472e-4791-910f-c3a0fcb6360a" elementFormDefault="qualified">
    <xsd:import namespace="http://schemas.microsoft.com/office/2006/documentManagement/types"/>
    <xsd:import namespace="http://schemas.microsoft.com/office/infopath/2007/PartnerControls"/>
    <xsd:element name="ASBDepartment" ma:index="8" nillable="true" ma:displayName="ASB Department" ma:list="{da2d91fc-8ec0-45b4-8753-c8357c3d9bfe}" ma:internalName="ASBDepartment" ma:showField="Title" ma:web="92677fa4-472e-4791-910f-c3a0fcb6360a">
      <xsd:simpleType>
        <xsd:restriction base="dms:Lookup"/>
      </xsd:simpleType>
    </xsd:element>
    <xsd:element name="ASBSchool" ma:index="9" nillable="true" ma:displayName="ASB School" ma:list="{266cd5cc-9621-4ed3-be3d-62c327766394}" ma:internalName="ASBSchool" ma:showField="Title" ma:web="92677fa4-472e-4791-910f-c3a0fcb6360a">
      <xsd:simpleType>
        <xsd:restriction base="dms:Lookup"/>
      </xsd:simpleType>
    </xsd:element>
    <xsd:element name="ASBResearchCentre" ma:index="10" nillable="true" ma:displayName="ASB Research Centre" ma:list="{6f2e6dc1-47bc-4ea9-94c7-1ed3596dfaf8}" ma:internalName="ASBResearchCentre" ma:showField="Title" ma:web="92677fa4-472e-4791-910f-c3a0fcb6360a">
      <xsd:simpleType>
        <xsd:restriction base="dms:Lookup"/>
      </xsd:simpleType>
    </xsd:element>
    <xsd:element name="ASBProgram" ma:index="11" nillable="true" ma:displayName="ASB Program" ma:list="{bcb2ba78-c923-4c8f-8006-cc7bd2e7077a}" ma:internalName="ASBProgram" ma:showField="Title" ma:web="92677fa4-472e-4791-910f-c3a0fcb6360a">
      <xsd:simpleType>
        <xsd:restriction base="dms:Lookup"/>
      </xsd:simpleType>
    </xsd:element>
    <xsd:element name="ASBDocumentType" ma:index="12" nillable="true" ma:displayName="ASB Document Type" ma:list="{97924480-4ce2-434e-a2ea-143920ac58b1}" ma:internalName="ASBDocumentType" ma:showField="Title" ma:web="92677fa4-472e-4791-910f-c3a0fcb6360a">
      <xsd:simpleType>
        <xsd:restriction base="dms:Lookup"/>
      </xsd:simpleType>
    </xsd:element>
    <xsd:element name="ASBTopic" ma:index="13" nillable="true" ma:displayName="ASB Topic" ma:list="{7d4aab1c-7184-411d-b624-8d101867049d}" ma:internalName="ASBTopic" ma:showField="Title" ma:web="92677fa4-472e-4791-910f-c3a0fcb6360a">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b23a2fc7-3740-480f-b766-dc5ad04c1e36" elementFormDefault="qualified">
    <xsd:import namespace="http://schemas.microsoft.com/office/2006/documentManagement/types"/>
    <xsd:import namespace="http://schemas.microsoft.com/office/infopath/2007/PartnerControls"/>
    <xsd:element name="ASBUpdatedDate" ma:index="14" nillable="true" ma:displayName="ASB Updated Date" ma:format="DateTime" ma:internalName="ASBUpdated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b6ba38-d2ad-4db3-a729-0f02652b3ec5" elementFormDefault="qualified">
    <xsd:import namespace="http://schemas.microsoft.com/office/2006/documentManagement/types"/>
    <xsd:import namespace="http://schemas.microsoft.com/office/infopath/2007/PartnerControls"/>
    <xsd:element name="Category" ma:index="15" nillable="true" ma:displayName="Category" ma:default="AGSM" ma:format="Dropdown" ma:internalName="Category">
      <xsd:simpleType>
        <xsd:restriction base="dms:Choice">
          <xsd:enumeration value="AGSM"/>
          <xsd:enumeration value="Business School"/>
          <xsd:enumeration value="Schools"/>
          <xsd:enumeration value="UNSW"/>
          <xsd:enumeration value="Centres"/>
        </xsd:restriction>
      </xsd:simpleType>
    </xsd:element>
    <xsd:element name="Format" ma:index="16" nillable="true" ma:displayName="Format" ma:default="Word" ma:format="Dropdown" ma:internalName="Format">
      <xsd:simpleType>
        <xsd:restriction base="dms:Choice">
          <xsd:enumeration value="Word"/>
          <xsd:enumeration value="PowerPoint"/>
          <xsd:enumeration value="Emai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SBSchool xmlns="92677fa4-472e-4791-910f-c3a0fcb6360a">6</ASBSchool>
    <ASBDepartment xmlns="92677fa4-472e-4791-910f-c3a0fcb6360a">8</ASBDepartment>
    <ASBTopic xmlns="92677fa4-472e-4791-910f-c3a0fcb6360a">1</ASBTopic>
    <ASBProgram xmlns="92677fa4-472e-4791-910f-c3a0fcb6360a" xsi:nil="true"/>
    <ASBUpdatedDate xmlns="b23a2fc7-3740-480f-b766-dc5ad04c1e36">2014-08-29T00:00:00+00:00</ASBUpdatedDate>
    <Format xmlns="0cb6ba38-d2ad-4db3-a729-0f02652b3ec5">PowerPoint</Format>
    <ASBResearchCentre xmlns="92677fa4-472e-4791-910f-c3a0fcb6360a" xsi:nil="true"/>
    <ASBDocumentType xmlns="92677fa4-472e-4791-910f-c3a0fcb6360a">16</ASBDocumentType>
    <Category xmlns="0cb6ba38-d2ad-4db3-a729-0f02652b3ec5">Schools</Category>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B6D94C-7FA7-4A49-984C-F1608248F25A}">
  <ds:schemaRefs>
    <ds:schemaRef ds:uri="http://schemas.microsoft.com/office/2006/metadata/longProperties"/>
  </ds:schemaRefs>
</ds:datastoreItem>
</file>

<file path=customXml/itemProps2.xml><?xml version="1.0" encoding="utf-8"?>
<ds:datastoreItem xmlns:ds="http://schemas.openxmlformats.org/officeDocument/2006/customXml" ds:itemID="{18CCBDAF-9CBE-4CC2-9401-55889A5483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677fa4-472e-4791-910f-c3a0fcb6360a"/>
    <ds:schemaRef ds:uri="b23a2fc7-3740-480f-b766-dc5ad04c1e36"/>
    <ds:schemaRef ds:uri="0cb6ba38-d2ad-4db3-a729-0f02652b3e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084614-19C6-4E4E-94EB-9B47AFEDA232}">
  <ds:schemaRefs>
    <ds:schemaRef ds:uri="b23a2fc7-3740-480f-b766-dc5ad04c1e36"/>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http://schemas.openxmlformats.org/package/2006/metadata/core-properties"/>
    <ds:schemaRef ds:uri="http://purl.org/dc/terms/"/>
    <ds:schemaRef ds:uri="http://schemas.microsoft.com/office/infopath/2007/PartnerControls"/>
    <ds:schemaRef ds:uri="0cb6ba38-d2ad-4db3-a729-0f02652b3ec5"/>
    <ds:schemaRef ds:uri="92677fa4-472e-4791-910f-c3a0fcb6360a"/>
  </ds:schemaRefs>
</ds:datastoreItem>
</file>

<file path=customXml/itemProps4.xml><?xml version="1.0" encoding="utf-8"?>
<ds:datastoreItem xmlns:ds="http://schemas.openxmlformats.org/officeDocument/2006/customXml" ds:itemID="{C4A2BFE3-7696-4E3C-928C-9FA6D24A47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ASB Presentation Template v2</Template>
  <TotalTime>7644</TotalTime>
  <Words>1405</Words>
  <Application>Microsoft Office PowerPoint</Application>
  <PresentationFormat>On-screen Show (4:3)</PresentationFormat>
  <Paragraphs>420</Paragraphs>
  <Slides>38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ＭＳ Ｐゴシック</vt:lpstr>
      <vt:lpstr>Arial</vt:lpstr>
      <vt:lpstr>Arial Bold</vt:lpstr>
      <vt:lpstr>Calibri</vt:lpstr>
      <vt:lpstr>Cambria Math</vt:lpstr>
      <vt:lpstr>Courier New</vt:lpstr>
      <vt:lpstr>Microsoft Sans Serif</vt:lpstr>
      <vt:lpstr>Sommet</vt:lpstr>
      <vt:lpstr>Sommet bold</vt:lpstr>
      <vt:lpstr>Wingdings</vt:lpstr>
      <vt:lpstr>ヒラギノ角ゴ Pro W3</vt:lpstr>
      <vt:lpstr>ASB Presentation Template v2</vt:lpstr>
      <vt:lpstr>PowerPoint Presentation</vt:lpstr>
      <vt:lpstr>Overview</vt:lpstr>
      <vt:lpstr>Motivation (1)</vt:lpstr>
      <vt:lpstr>Motivation (2)</vt:lpstr>
      <vt:lpstr>Overview</vt:lpstr>
      <vt:lpstr>Regularized regression: in general</vt:lpstr>
      <vt:lpstr>Regularized regression: the lasso</vt:lpstr>
      <vt:lpstr>Formal derivations of the GLM lasso</vt:lpstr>
      <vt:lpstr>Application of GLM lasso</vt:lpstr>
      <vt:lpstr>Overview</vt:lpstr>
      <vt:lpstr>Loss reserving framework and notation (1)</vt:lpstr>
      <vt:lpstr>Loss reserving framework and notation (2)</vt:lpstr>
      <vt:lpstr>Overview</vt:lpstr>
      <vt:lpstr>Application of lasso to loss reserving</vt:lpstr>
      <vt:lpstr>Overview</vt:lpstr>
      <vt:lpstr>Data set 1: set-up</vt:lpstr>
      <vt:lpstr>Data set 1: model selection</vt:lpstr>
      <vt:lpstr>Data set 1: model selection (cont’d)</vt:lpstr>
      <vt:lpstr>Data set 1: results</vt:lpstr>
      <vt:lpstr>Data set 1: results (cont’d)</vt:lpstr>
      <vt:lpstr>Data set 2: set-up and model selection</vt:lpstr>
      <vt:lpstr>Data set 2: results</vt:lpstr>
      <vt:lpstr>Data set 2: results (cont’d)</vt:lpstr>
      <vt:lpstr>Data set 3: set-up and model selection</vt:lpstr>
      <vt:lpstr>Data set 3: results</vt:lpstr>
      <vt:lpstr>Data set 3: results (cont’d)</vt:lpstr>
      <vt:lpstr>Data set 3: results (cont’d)</vt:lpstr>
      <vt:lpstr>Data set 4: set-up and model selection</vt:lpstr>
      <vt:lpstr>Data set 4: results</vt:lpstr>
      <vt:lpstr>Data set 4: results (cont’d)</vt:lpstr>
      <vt:lpstr>Data set 4: results (cont’d)</vt:lpstr>
      <vt:lpstr>Data set 4: results (cont’d)</vt:lpstr>
      <vt:lpstr>Overview</vt:lpstr>
      <vt:lpstr>Further testing and development</vt:lpstr>
      <vt:lpstr>Overview</vt:lpstr>
      <vt:lpstr>Conclusion</vt:lpstr>
      <vt:lpstr>References</vt:lpstr>
      <vt:lpstr>Questions?</vt:lpstr>
    </vt:vector>
  </TitlesOfParts>
  <Company>University of New South Wales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of Risk Acturial Studies - Powerpoint Template</dc:title>
  <dc:creator>James Lew</dc:creator>
  <cp:lastModifiedBy>Greg Taylor</cp:lastModifiedBy>
  <cp:revision>689</cp:revision>
  <dcterms:created xsi:type="dcterms:W3CDTF">2011-08-26T05:21:57Z</dcterms:created>
  <dcterms:modified xsi:type="dcterms:W3CDTF">2016-06-13T18:46:06Z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15500.0000000000</vt:lpwstr>
  </property>
  <property fmtid="{D5CDD505-2E9C-101B-9397-08002B2CF9AE}" pid="3" name="OHS Newsletter?">
    <vt:lpwstr>0</vt:lpwstr>
  </property>
  <property fmtid="{D5CDD505-2E9C-101B-9397-08002B2CF9AE}" pid="4" name="ContentType">
    <vt:lpwstr>Document</vt:lpwstr>
  </property>
  <property fmtid="{D5CDD505-2E9C-101B-9397-08002B2CF9AE}" pid="5" name="Date">
    <vt:lpwstr/>
  </property>
  <property fmtid="{D5CDD505-2E9C-101B-9397-08002B2CF9AE}" pid="6" name="PublishingExpirationDate">
    <vt:lpwstr/>
  </property>
  <property fmtid="{D5CDD505-2E9C-101B-9397-08002B2CF9AE}" pid="7" name="PublishingStartDate">
    <vt:lpwstr/>
  </property>
  <property fmtid="{D5CDD505-2E9C-101B-9397-08002B2CF9AE}" pid="8" name="display_urn:schemas-microsoft-com:office:office#Editor">
    <vt:lpwstr>Tracy Carter</vt:lpwstr>
  </property>
  <property fmtid="{D5CDD505-2E9C-101B-9397-08002B2CF9AE}" pid="9" name="xd_Signature">
    <vt:lpwstr/>
  </property>
  <property fmtid="{D5CDD505-2E9C-101B-9397-08002B2CF9AE}" pid="10" name="TemplateUrl">
    <vt:lpwstr/>
  </property>
  <property fmtid="{D5CDD505-2E9C-101B-9397-08002B2CF9AE}" pid="11" name="display_urn:schemas-microsoft-com:office:office#Author">
    <vt:lpwstr>Tracy Carter</vt:lpwstr>
  </property>
  <property fmtid="{D5CDD505-2E9C-101B-9397-08002B2CF9AE}" pid="12" name="xd_ProgID">
    <vt:lpwstr/>
  </property>
  <property fmtid="{D5CDD505-2E9C-101B-9397-08002B2CF9AE}" pid="13" name="_SourceUrl">
    <vt:lpwstr/>
  </property>
  <property fmtid="{D5CDD505-2E9C-101B-9397-08002B2CF9AE}" pid="14" name="_SharedFileIndex">
    <vt:lpwstr/>
  </property>
  <property fmtid="{D5CDD505-2E9C-101B-9397-08002B2CF9AE}" pid="15" name="Catergory">
    <vt:lpwstr>School</vt:lpwstr>
  </property>
  <property fmtid="{D5CDD505-2E9C-101B-9397-08002B2CF9AE}" pid="16" name="ContentTypeId">
    <vt:lpwstr>0x010100A8865563147C4932AC2C4EE17FCD519C003DB97C0DCECE445B8914A26E399AF58600B3885503051B67488FBFEFDA37D3DE53</vt:lpwstr>
  </property>
</Properties>
</file>