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288" r:id="rId4"/>
    <p:sldId id="289" r:id="rId5"/>
    <p:sldId id="291" r:id="rId6"/>
    <p:sldId id="290" r:id="rId7"/>
    <p:sldId id="303" r:id="rId8"/>
    <p:sldId id="292" r:id="rId9"/>
    <p:sldId id="293" r:id="rId10"/>
    <p:sldId id="294" r:id="rId11"/>
    <p:sldId id="299" r:id="rId12"/>
    <p:sldId id="295" r:id="rId13"/>
    <p:sldId id="296" r:id="rId14"/>
    <p:sldId id="297" r:id="rId15"/>
    <p:sldId id="300" r:id="rId16"/>
    <p:sldId id="304" r:id="rId17"/>
    <p:sldId id="301" r:id="rId18"/>
    <p:sldId id="302" r:id="rId19"/>
    <p:sldId id="287" r:id="rId20"/>
    <p:sldId id="285" r:id="rId21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B2B2B2"/>
    <a:srgbClr val="EAEAEA"/>
    <a:srgbClr val="99CCFF"/>
    <a:srgbClr val="993300"/>
    <a:srgbClr val="FF9900"/>
    <a:srgbClr val="FFFF00"/>
    <a:srgbClr val="800000"/>
    <a:srgbClr val="FFCC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75856" autoAdjust="0"/>
  </p:normalViewPr>
  <p:slideViewPr>
    <p:cSldViewPr>
      <p:cViewPr varScale="1">
        <p:scale>
          <a:sx n="56" d="100"/>
          <a:sy n="56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9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0CEF5D4-1686-43D3-A612-880AA2A2EB41}" type="datetimeFigureOut">
              <a:rPr lang="es-ES"/>
              <a:pPr>
                <a:defRPr/>
              </a:pPr>
              <a:t>17/06/2016</a:t>
            </a:fld>
            <a:endParaRPr lang="es-E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C7CCEBC-6B3D-44D6-917C-A89B7544C0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07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291F4E-74FA-4E83-A36F-0C1B1CAB4C6F}" type="datetimeFigureOut">
              <a:rPr lang="en-US"/>
              <a:pPr>
                <a:defRPr/>
              </a:pPr>
              <a:t>6/17/2016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97326B-77EF-4591-8BB4-33AB76C409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6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Me </a:t>
            </a:r>
            <a:r>
              <a:rPr lang="en-US" dirty="0" err="1" smtClean="0"/>
              <a:t>hacen</a:t>
            </a:r>
            <a:r>
              <a:rPr lang="en-US" dirty="0" smtClean="0"/>
              <a:t> </a:t>
            </a:r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referencias</a:t>
            </a:r>
            <a:r>
              <a:rPr lang="en-US" dirty="0" smtClean="0"/>
              <a:t> a la </a:t>
            </a:r>
            <a:r>
              <a:rPr lang="en-US" dirty="0" err="1" smtClean="0"/>
              <a:t>literatura</a:t>
            </a:r>
            <a:r>
              <a:rPr lang="en-US" dirty="0" smtClean="0"/>
              <a:t>. </a:t>
            </a:r>
            <a:r>
              <a:rPr lang="en-US" dirty="0" err="1" smtClean="0"/>
              <a:t>Aclarar</a:t>
            </a:r>
            <a:r>
              <a:rPr lang="en-US" dirty="0" smtClean="0"/>
              <a:t> la </a:t>
            </a:r>
            <a:r>
              <a:rPr lang="en-US" dirty="0" err="1" smtClean="0"/>
              <a:t>contribución</a:t>
            </a:r>
            <a:endParaRPr lang="es-CO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2E499-D89A-4727-AA11-D95F74A16CFD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312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7326B-77EF-4591-8BB4-33AB76C409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4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 </a:t>
            </a:r>
            <a:r>
              <a:rPr lang="es-ES" dirty="0" err="1" smtClean="0"/>
              <a:t>Institutions</a:t>
            </a:r>
            <a:r>
              <a:rPr lang="es-ES" baseline="0" dirty="0" smtClean="0"/>
              <a:t> do 52%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trading in </a:t>
            </a:r>
            <a:r>
              <a:rPr lang="es-ES" baseline="0" dirty="0" err="1" smtClean="0"/>
              <a:t>value</a:t>
            </a:r>
            <a:r>
              <a:rPr lang="es-ES" baseline="0" dirty="0" smtClean="0"/>
              <a:t>, L </a:t>
            </a:r>
            <a:r>
              <a:rPr lang="es-ES" baseline="0" dirty="0" err="1" smtClean="0"/>
              <a:t>Individuals</a:t>
            </a:r>
            <a:r>
              <a:rPr lang="es-ES" baseline="0" dirty="0" smtClean="0"/>
              <a:t> 35%, </a:t>
            </a:r>
            <a:r>
              <a:rPr lang="es-ES" baseline="0" dirty="0" err="1" smtClean="0"/>
              <a:t>Foreigners</a:t>
            </a:r>
            <a:r>
              <a:rPr lang="es-ES" baseline="0" dirty="0" smtClean="0"/>
              <a:t> 13%</a:t>
            </a:r>
          </a:p>
          <a:p>
            <a:endParaRPr lang="es-ES" baseline="0" dirty="0" smtClean="0"/>
          </a:p>
          <a:p>
            <a:r>
              <a:rPr lang="es-ES" baseline="0" dirty="0" smtClean="0"/>
              <a:t>In </a:t>
            </a:r>
            <a:r>
              <a:rPr lang="es-ES" baseline="0" dirty="0" err="1" smtClean="0"/>
              <a:t>term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number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operation</a:t>
            </a:r>
            <a:r>
              <a:rPr lang="es-ES" baseline="0" smtClean="0"/>
              <a:t> 34%,  9%, 57%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7326B-77EF-4591-8BB4-33AB76C409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1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7326B-77EF-4591-8BB4-33AB76C409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5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7326B-77EF-4591-8BB4-33AB76C409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746C57-9BEC-4371-BE49-BD657289F93B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61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A93C-B279-4025-83F8-CE3B859E86C8}" type="datetimeFigureOut">
              <a:rPr lang="es-CO"/>
              <a:pPr>
                <a:defRPr/>
              </a:pPr>
              <a:t>17/06/2016</a:t>
            </a:fld>
            <a:endParaRPr lang="es-CO"/>
          </a:p>
        </p:txBody>
      </p:sp>
      <p:sp>
        <p:nvSpPr>
          <p:cNvPr id="5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CB89-3BC3-4BC5-9860-49CB839BA77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F8BE-22E6-4752-8D82-188E2DAC82B5}" type="datetime1">
              <a:rPr lang="es-AR" smtClean="0"/>
              <a:pPr/>
              <a:t>17/6/2016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D099-ECAE-40EB-AD09-19311CE7370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 Marcador de pie de página"/>
          <p:cNvSpPr txBox="1">
            <a:spLocks/>
          </p:cNvSpPr>
          <p:nvPr userDrawn="1"/>
        </p:nvSpPr>
        <p:spPr>
          <a:xfrm>
            <a:off x="2483768" y="6246627"/>
            <a:ext cx="4824536" cy="464781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latin typeface="Constantia" pitchFamily="18" charset="0"/>
              </a:rPr>
              <a:t>Who knows better in an Emerging Market? Performance of Institutions, Foreigners and Individuals. D. Agudelo, J.</a:t>
            </a:r>
            <a:r>
              <a:rPr lang="en-US" sz="1200" baseline="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200" baseline="0" dirty="0" err="1" smtClean="0">
                <a:solidFill>
                  <a:schemeClr val="bg1"/>
                </a:solidFill>
                <a:latin typeface="Constantia" pitchFamily="18" charset="0"/>
              </a:rPr>
              <a:t>Byder</a:t>
            </a:r>
            <a:r>
              <a:rPr lang="en-US" sz="1200" baseline="0" dirty="0" smtClean="0">
                <a:solidFill>
                  <a:schemeClr val="bg1"/>
                </a:solidFill>
                <a:latin typeface="Constantia" pitchFamily="18" charset="0"/>
              </a:rPr>
              <a:t>, P. </a:t>
            </a:r>
            <a:r>
              <a:rPr lang="en-US" sz="1200" baseline="0" dirty="0" err="1" smtClean="0">
                <a:solidFill>
                  <a:schemeClr val="bg1"/>
                </a:solidFill>
                <a:latin typeface="Constantia" pitchFamily="18" charset="0"/>
              </a:rPr>
              <a:t>Yepes</a:t>
            </a:r>
            <a:r>
              <a:rPr lang="en-US" sz="1200" baseline="0" dirty="0" smtClean="0">
                <a:solidFill>
                  <a:schemeClr val="bg1"/>
                </a:solidFill>
                <a:latin typeface="Constantia" pitchFamily="18" charset="0"/>
              </a:rPr>
              <a:t>. </a:t>
            </a:r>
            <a:endParaRPr lang="es-CO" sz="12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Book Antiqua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29 Marcador de texto"/>
          <p:cNvSpPr>
            <a:spLocks noGrp="1"/>
          </p:cNvSpPr>
          <p:nvPr>
            <p:ph idx="1"/>
          </p:nvPr>
        </p:nvSpPr>
        <p:spPr bwMode="auto">
          <a:xfrm>
            <a:off x="539552" y="186725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s-ES" sz="2800" kern="1200" dirty="0" smtClean="0">
                <a:solidFill>
                  <a:schemeClr val="tx1"/>
                </a:solidFill>
                <a:latin typeface="Book Antiqua" pitchFamily="18" charset="0"/>
                <a:ea typeface="+mj-ea"/>
                <a:cs typeface="+mj-cs"/>
              </a:defRPr>
            </a:lvl1pPr>
            <a:lvl2pP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Book Antiqua" pitchFamily="18" charset="0"/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Book Antiqua" pitchFamily="18" charset="0"/>
              </a:defRPr>
            </a:lvl4pPr>
            <a:lvl5pP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Book Antiqua" pitchFamily="18" charset="0"/>
              </a:defRPr>
            </a:lvl5pPr>
            <a:lvl6pP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6A26-1ACA-4456-9BD9-07566C455767}" type="datetimeFigureOut">
              <a:rPr lang="es-CO"/>
              <a:pPr>
                <a:defRPr/>
              </a:pPr>
              <a:t>17/06/2016</a:t>
            </a:fld>
            <a:endParaRPr lang="es-CO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6053-DA72-4C9D-90DE-518F92A393A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67C1-5251-4A7A-87BB-486D16C8B655}" type="datetimeFigureOut">
              <a:rPr lang="es-CO"/>
              <a:pPr>
                <a:defRPr/>
              </a:pPr>
              <a:t>17/06/2016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7C3C-0D11-4925-AF67-1DCDE9F5FCB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3C385-1122-431A-8452-DB2EAC9B9969}" type="datetimeFigureOut">
              <a:rPr lang="es-CO"/>
              <a:pPr>
                <a:defRPr/>
              </a:pPr>
              <a:t>17/06/2016</a:t>
            </a:fld>
            <a:endParaRPr lang="es-CO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42246-5375-4F28-A835-0E976580723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13F7-6F16-4AE8-86D4-BF8B33C15883}" type="datetimeFigureOut">
              <a:rPr lang="es-CO"/>
              <a:pPr>
                <a:defRPr/>
              </a:pPr>
              <a:t>17/06/2016</a:t>
            </a:fld>
            <a:endParaRPr lang="es-CO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1CC09-0E71-4E45-8DBE-4527F80B3FB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430A6-B3F9-43C1-9AD3-CA0BD7BB8162}" type="datetimeFigureOut">
              <a:rPr lang="es-CO"/>
              <a:pPr>
                <a:defRPr/>
              </a:pPr>
              <a:t>17/06/2016</a:t>
            </a:fld>
            <a:endParaRPr lang="es-CO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A70F-3DCA-43F3-ACBB-5E73E38E788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</a:blip>
          <a:srcRect/>
          <a:stretch>
            <a:fillRect/>
          </a:stretch>
        </p:blipFill>
        <p:spPr bwMode="auto">
          <a:xfrm>
            <a:off x="285750" y="6157913"/>
            <a:ext cx="1571625" cy="485775"/>
          </a:xfrm>
          <a:prstGeom prst="rect">
            <a:avLst/>
          </a:prstGeom>
          <a:solidFill>
            <a:schemeClr val="accent1">
              <a:alpha val="59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" name="5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0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7FBC1-D730-4BE2-A9A4-3A725A141833}" type="datetimeFigureOut">
              <a:rPr lang="es-CO"/>
              <a:pPr>
                <a:defRPr/>
              </a:pPr>
              <a:t>17/06/2016</a:t>
            </a:fld>
            <a:endParaRPr lang="es-CO"/>
          </a:p>
        </p:txBody>
      </p:sp>
      <p:sp>
        <p:nvSpPr>
          <p:cNvPr id="11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2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5BAF-381E-42F0-BA70-237089AD06C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BC72-979D-4011-BADE-A92D1F47090F}" type="datetimeFigureOut">
              <a:rPr lang="es-CO"/>
              <a:pPr>
                <a:defRPr/>
              </a:pPr>
              <a:t>17/06/2016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2AF3-E342-43A9-8DE7-9634D008ACE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EA52-4B05-4D87-8F31-F0B0315826F9}" type="datetimeFigureOut">
              <a:rPr lang="es-CO"/>
              <a:pPr>
                <a:defRPr/>
              </a:pPr>
              <a:t>17/06/2016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E139-E75B-487A-89CC-DA5F34B83B7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3075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F44BB7C-32DA-4FFB-9F01-449152F9F819}" type="datetimeFigureOut">
              <a:rPr lang="es-CO"/>
              <a:pPr>
                <a:defRPr/>
              </a:pPr>
              <a:t>17/06/2016</a:t>
            </a:fld>
            <a:endParaRPr lang="es-CO"/>
          </a:p>
        </p:txBody>
      </p:sp>
      <p:sp>
        <p:nvSpPr>
          <p:cNvPr id="9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00313" y="6284913"/>
            <a:ext cx="4619625" cy="35877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 sz="16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1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931FE58-A8C8-453C-A01A-4077D6A6F09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</p:sldLayoutIdLst>
  <p:transition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7 Imagen" descr="uchile.jpg"/>
          <p:cNvPicPr>
            <a:picLocks noChangeAspect="1"/>
          </p:cNvPicPr>
          <p:nvPr/>
        </p:nvPicPr>
        <p:blipFill>
          <a:blip r:embed="rId3" cstate="print"/>
          <a:srcRect l="84077" r="4805"/>
          <a:stretch>
            <a:fillRect/>
          </a:stretch>
        </p:blipFill>
        <p:spPr bwMode="auto">
          <a:xfrm>
            <a:off x="4551363" y="1500188"/>
            <a:ext cx="1339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8212104" cy="104298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800" dirty="0" smtClean="0">
                <a:solidFill>
                  <a:srgbClr val="02303E"/>
                </a:solidFill>
                <a:latin typeface="Constantia" pitchFamily="18" charset="0"/>
              </a:rPr>
              <a:t/>
            </a:r>
            <a:br>
              <a:rPr lang="en-US" sz="1800" dirty="0" smtClean="0">
                <a:solidFill>
                  <a:srgbClr val="02303E"/>
                </a:solidFill>
                <a:latin typeface="Constantia" pitchFamily="18" charset="0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Who knows better in an Emerging Market?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Performance </a:t>
            </a: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of Institutions, Foreigners and Individuals.</a:t>
            </a:r>
            <a:r>
              <a:rPr lang="es-CO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s-CO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s-CO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br>
              <a:rPr lang="es-CO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es-CO" sz="2400" b="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6" name="2 Subtítulo"/>
          <p:cNvSpPr>
            <a:spLocks noGrp="1"/>
          </p:cNvSpPr>
          <p:nvPr>
            <p:ph type="subTitle" idx="1"/>
          </p:nvPr>
        </p:nvSpPr>
        <p:spPr>
          <a:xfrm>
            <a:off x="1785938" y="3857625"/>
            <a:ext cx="5680075" cy="1000125"/>
          </a:xfrm>
        </p:spPr>
        <p:txBody>
          <a:bodyPr/>
          <a:lstStyle/>
          <a:p>
            <a:pPr algn="ctr"/>
            <a:r>
              <a:rPr lang="es-CO" sz="1800" dirty="0" smtClean="0">
                <a:solidFill>
                  <a:srgbClr val="02303E"/>
                </a:solidFill>
                <a:latin typeface="Constantia" pitchFamily="18" charset="0"/>
              </a:rPr>
              <a:t>Diego A. Agudelo </a:t>
            </a:r>
          </a:p>
          <a:p>
            <a:pPr algn="ctr"/>
            <a:r>
              <a:rPr lang="es-CO" sz="1800" dirty="0" smtClean="0">
                <a:solidFill>
                  <a:srgbClr val="02303E"/>
                </a:solidFill>
                <a:latin typeface="Constantia" pitchFamily="18" charset="0"/>
              </a:rPr>
              <a:t>James E. </a:t>
            </a:r>
            <a:r>
              <a:rPr lang="es-CO" sz="1800" dirty="0" err="1" smtClean="0">
                <a:solidFill>
                  <a:srgbClr val="02303E"/>
                </a:solidFill>
                <a:latin typeface="Constantia" pitchFamily="18" charset="0"/>
              </a:rPr>
              <a:t>Byder</a:t>
            </a:r>
            <a:r>
              <a:rPr lang="es-CO" sz="1800" dirty="0" smtClean="0">
                <a:solidFill>
                  <a:srgbClr val="02303E"/>
                </a:solidFill>
                <a:latin typeface="Constantia" pitchFamily="18" charset="0"/>
              </a:rPr>
              <a:t> </a:t>
            </a:r>
          </a:p>
          <a:p>
            <a:pPr algn="ctr"/>
            <a:r>
              <a:rPr lang="es-CO" sz="1800" dirty="0" smtClean="0">
                <a:solidFill>
                  <a:srgbClr val="02303E"/>
                </a:solidFill>
                <a:latin typeface="Constantia" pitchFamily="18" charset="0"/>
              </a:rPr>
              <a:t>Paula A. Yepes </a:t>
            </a:r>
          </a:p>
          <a:p>
            <a:pPr algn="ctr"/>
            <a:endParaRPr lang="es-CO" sz="1800" dirty="0">
              <a:solidFill>
                <a:srgbClr val="02303E"/>
              </a:solidFill>
              <a:latin typeface="Constantia" pitchFamily="18" charset="0"/>
            </a:endParaRPr>
          </a:p>
          <a:p>
            <a:pPr algn="ctr"/>
            <a:r>
              <a:rPr lang="es-CO" sz="1800" dirty="0" smtClean="0">
                <a:solidFill>
                  <a:srgbClr val="02303E"/>
                </a:solidFill>
                <a:latin typeface="Constantia" pitchFamily="18" charset="0"/>
              </a:rPr>
              <a:t>Universidad EAFIT </a:t>
            </a:r>
          </a:p>
          <a:p>
            <a:pPr algn="ctr"/>
            <a:endParaRPr lang="en-US" sz="1800" dirty="0" smtClean="0">
              <a:solidFill>
                <a:srgbClr val="02303E"/>
              </a:solidFill>
              <a:latin typeface="Constantia" pitchFamily="18" charset="0"/>
            </a:endParaRPr>
          </a:p>
          <a:p>
            <a:pPr algn="ctr"/>
            <a:endParaRPr lang="es-CO" sz="1800" dirty="0" smtClean="0">
              <a:solidFill>
                <a:srgbClr val="02303E"/>
              </a:solidFill>
              <a:latin typeface="Constantia" pitchFamily="18" charset="0"/>
            </a:endParaRPr>
          </a:p>
          <a:p>
            <a:pPr algn="ctr"/>
            <a:endParaRPr lang="es-CO" sz="1800" dirty="0" smtClean="0">
              <a:solidFill>
                <a:srgbClr val="02303E"/>
              </a:solidFill>
              <a:latin typeface="Constantia" pitchFamily="18" charset="0"/>
            </a:endParaRPr>
          </a:p>
          <a:p>
            <a:pPr algn="ctr"/>
            <a:endParaRPr lang="es-CO" sz="1800" dirty="0" smtClean="0">
              <a:solidFill>
                <a:srgbClr val="02303E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Next-day</a:t>
            </a:r>
            <a:r>
              <a:rPr lang="es-CO" dirty="0" smtClean="0"/>
              <a:t> </a:t>
            </a:r>
            <a:r>
              <a:rPr lang="es-CO" dirty="0" err="1" smtClean="0"/>
              <a:t>return</a:t>
            </a:r>
            <a:r>
              <a:rPr lang="es-CO" dirty="0" smtClean="0"/>
              <a:t> </a:t>
            </a:r>
            <a:r>
              <a:rPr lang="es-CO" dirty="0" err="1" smtClean="0"/>
              <a:t>performace</a:t>
            </a:r>
            <a:r>
              <a:rPr lang="es-CO" dirty="0" smtClean="0"/>
              <a:t> </a:t>
            </a:r>
            <a:r>
              <a:rPr lang="es-CO" dirty="0" err="1" smtClean="0"/>
              <a:t>measure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276070"/>
              </p:ext>
            </p:extLst>
          </p:nvPr>
        </p:nvGraphicFramePr>
        <p:xfrm>
          <a:off x="1042623" y="2708920"/>
          <a:ext cx="7223457" cy="1906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Hoja de cálculo" r:id="rId4" imgW="5714919" imgH="1508701" progId="Excel.Sheet.12">
                  <p:embed/>
                </p:oleObj>
              </mc:Choice>
              <mc:Fallback>
                <p:oleObj name="Hoja de cálculo" r:id="rId4" imgW="5714919" imgH="15087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623" y="2708920"/>
                        <a:ext cx="7223457" cy="1906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705240" y="5078559"/>
                <a:ext cx="7560840" cy="576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𝑁𝑒𝑥𝑡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𝑑𝑎𝑦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𝑟𝑒𝑡𝑢𝑟𝑛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𝑁𝑒𝑡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𝑏𝑢𝑦</m:t>
                          </m:r>
                        </m:e>
                        <m:sub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𝑉𝑊𝐴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__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𝑝𝑟𝑖𝑐𝑒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𝑉𝑊𝐴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__</m:t>
                                  </m:r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𝑝𝑟𝑖𝑐𝑒</m:t>
                                  </m:r>
                                </m:e>
                                <m:sub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s-CO" dirty="0"/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40" y="5078559"/>
                <a:ext cx="7560840" cy="576376"/>
              </a:xfrm>
              <a:prstGeom prst="rect">
                <a:avLst/>
              </a:prstGeom>
              <a:blipFill rotWithShape="0">
                <a:blip r:embed="rId6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45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7718" y="479647"/>
            <a:ext cx="8229600" cy="43894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Short-term </a:t>
            </a:r>
            <a:r>
              <a:rPr lang="en-US" dirty="0"/>
              <a:t>Performance measures (</a:t>
            </a:r>
            <a:r>
              <a:rPr lang="en-US" dirty="0" smtClean="0"/>
              <a:t>II) </a:t>
            </a:r>
            <a:r>
              <a:rPr lang="en-US" dirty="0"/>
              <a:t>: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Daily </a:t>
            </a:r>
            <a:r>
              <a:rPr lang="en-US" sz="2400" dirty="0" smtClean="0"/>
              <a:t>market timing weighted by traded value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Daily </a:t>
            </a:r>
            <a:r>
              <a:rPr lang="en-US" sz="2400" dirty="0" smtClean="0"/>
              <a:t>market timing weighted by traded value an taking into account execution price </a:t>
            </a:r>
            <a:endParaRPr lang="en-US" sz="2400" dirty="0"/>
          </a:p>
          <a:p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34878" b="18445"/>
          <a:stretch/>
        </p:blipFill>
        <p:spPr>
          <a:xfrm>
            <a:off x="364754" y="5087749"/>
            <a:ext cx="9001000" cy="8103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57658" b="-8486"/>
          <a:stretch/>
        </p:blipFill>
        <p:spPr>
          <a:xfrm>
            <a:off x="723444" y="2924944"/>
            <a:ext cx="6524688" cy="864477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2303240" y="5373216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7515028" y="3162121"/>
            <a:ext cx="1628972" cy="830997"/>
          </a:xfrm>
          <a:prstGeom prst="rect">
            <a:avLst/>
          </a:prstGeom>
          <a:noFill/>
          <a:ln>
            <a:solidFill>
              <a:srgbClr val="777777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i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i: </a:t>
            </a:r>
            <a:r>
              <a:rPr lang="es-E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stock </a:t>
            </a:r>
            <a:endParaRPr lang="es-CO" sz="1600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s-ES" sz="1600" i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j: </a:t>
            </a:r>
            <a:r>
              <a:rPr lang="es-ES" sz="1600" dirty="0" err="1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</a:t>
            </a:r>
            <a:r>
              <a:rPr lang="es-E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of </a:t>
            </a:r>
            <a:r>
              <a:rPr lang="es-ES" sz="1600" dirty="0" err="1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investor</a:t>
            </a:r>
            <a:endParaRPr lang="es-ES" sz="1600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s-ES" sz="1600" i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s-E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err="1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day</a:t>
            </a:r>
            <a:endParaRPr lang="es-ES" sz="1600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8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385" y="-315416"/>
            <a:ext cx="8229600" cy="1143000"/>
          </a:xfrm>
        </p:spPr>
        <p:txBody>
          <a:bodyPr/>
          <a:lstStyle/>
          <a:p>
            <a:r>
              <a:rPr lang="es-CO" dirty="0" err="1" smtClean="0"/>
              <a:t>Daily</a:t>
            </a:r>
            <a:r>
              <a:rPr lang="es-CO" dirty="0" smtClean="0"/>
              <a:t> performance </a:t>
            </a:r>
            <a:r>
              <a:rPr lang="es-CO" dirty="0" err="1" smtClean="0"/>
              <a:t>measures</a:t>
            </a:r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933926"/>
              </p:ext>
            </p:extLst>
          </p:nvPr>
        </p:nvGraphicFramePr>
        <p:xfrm>
          <a:off x="1227805" y="1268760"/>
          <a:ext cx="6840760" cy="4429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Hoja de cálculo" r:id="rId3" imgW="6202599" imgH="4015781" progId="Excel.Sheet.12">
                  <p:embed/>
                </p:oleObj>
              </mc:Choice>
              <mc:Fallback>
                <p:oleObj name="Hoja de cálculo" r:id="rId3" imgW="6202599" imgH="4015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7805" y="1268760"/>
                        <a:ext cx="6840760" cy="4429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664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One-month</a:t>
            </a:r>
            <a:r>
              <a:rPr lang="es-ES" dirty="0" smtClean="0"/>
              <a:t> performance of portfolio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net </a:t>
            </a:r>
            <a:r>
              <a:rPr lang="es-ES" dirty="0" err="1" smtClean="0"/>
              <a:t>buys</a:t>
            </a:r>
            <a:r>
              <a:rPr lang="es-ES" dirty="0" smtClean="0"/>
              <a:t> 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39" y="1844176"/>
            <a:ext cx="8290521" cy="41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5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12-months </a:t>
            </a:r>
            <a:r>
              <a:rPr lang="es-ES" dirty="0"/>
              <a:t>performance of portfolio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net </a:t>
            </a:r>
            <a:r>
              <a:rPr lang="es-ES" dirty="0" err="1"/>
              <a:t>buys</a:t>
            </a:r>
            <a:r>
              <a:rPr lang="es-ES" dirty="0"/>
              <a:t>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12" y="1847850"/>
            <a:ext cx="6984776" cy="39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5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269" y="-243408"/>
            <a:ext cx="8229600" cy="1143000"/>
          </a:xfrm>
        </p:spPr>
        <p:txBody>
          <a:bodyPr/>
          <a:lstStyle/>
          <a:p>
            <a:r>
              <a:rPr lang="es-ES" sz="2400" dirty="0" smtClean="0"/>
              <a:t>Spread </a:t>
            </a:r>
            <a:r>
              <a:rPr lang="es-ES" sz="2400" dirty="0" err="1" smtClean="0"/>
              <a:t>decomposition</a:t>
            </a:r>
            <a:r>
              <a:rPr lang="es-ES" sz="2400" dirty="0" smtClean="0"/>
              <a:t> to </a:t>
            </a:r>
            <a:r>
              <a:rPr lang="es-ES" sz="2400" dirty="0" err="1" smtClean="0"/>
              <a:t>estimate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information</a:t>
            </a:r>
            <a:r>
              <a:rPr lang="es-ES" sz="2400" dirty="0" smtClean="0"/>
              <a:t> </a:t>
            </a:r>
            <a:r>
              <a:rPr lang="es-ES" sz="2400" dirty="0" err="1" smtClean="0"/>
              <a:t>effects</a:t>
            </a:r>
            <a:r>
              <a:rPr lang="es-ES" sz="2400" dirty="0" smtClean="0"/>
              <a:t> 	</a:t>
            </a:r>
            <a:endParaRPr lang="es-C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1637" y="1052736"/>
                <a:ext cx="8784859" cy="5040560"/>
              </a:xfrm>
            </p:spPr>
            <p:txBody>
              <a:bodyPr/>
              <a:lstStyle/>
              <a:p>
                <a:r>
                  <a:rPr lang="es-ES" sz="2000" dirty="0" err="1" smtClean="0"/>
                  <a:t>Market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microstructure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models</a:t>
                </a:r>
                <a:r>
                  <a:rPr lang="es-ES" sz="2000" dirty="0" smtClean="0"/>
                  <a:t> pose </a:t>
                </a:r>
                <a:r>
                  <a:rPr lang="es-ES" sz="2000" dirty="0" err="1" smtClean="0"/>
                  <a:t>that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bid-ask</a:t>
                </a:r>
                <a:r>
                  <a:rPr lang="es-ES" sz="2000" dirty="0" smtClean="0"/>
                  <a:t> spread </a:t>
                </a:r>
                <a:r>
                  <a:rPr lang="es-ES" sz="2000" dirty="0" err="1" smtClean="0"/>
                  <a:t>depends</a:t>
                </a:r>
                <a:r>
                  <a:rPr lang="es-ES" sz="2000" dirty="0" smtClean="0"/>
                  <a:t> of adverse-</a:t>
                </a:r>
                <a:r>
                  <a:rPr lang="es-ES" sz="2000" dirty="0" err="1" smtClean="0"/>
                  <a:t>selection</a:t>
                </a:r>
                <a:r>
                  <a:rPr lang="es-ES" sz="2000" dirty="0" smtClean="0"/>
                  <a:t> and </a:t>
                </a:r>
                <a:r>
                  <a:rPr lang="es-ES" sz="2000" dirty="0" err="1" smtClean="0"/>
                  <a:t>transaction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costs</a:t>
                </a:r>
                <a:r>
                  <a:rPr lang="es-ES" sz="2000" dirty="0" smtClean="0"/>
                  <a:t>. </a:t>
                </a:r>
              </a:p>
              <a:p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bid-ask</a:t>
                </a:r>
                <a:r>
                  <a:rPr lang="es-ES" sz="2000" dirty="0"/>
                  <a:t> </a:t>
                </a:r>
                <a:r>
                  <a:rPr lang="es-ES" sz="2000" dirty="0" smtClean="0"/>
                  <a:t>spread </a:t>
                </a:r>
                <a:r>
                  <a:rPr lang="es-ES" sz="2000" dirty="0" err="1" smtClean="0"/>
                  <a:t>is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decomoposed</a:t>
                </a:r>
                <a:r>
                  <a:rPr lang="es-ES" sz="2000" dirty="0" smtClean="0"/>
                  <a:t> in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tick-by-tick</a:t>
                </a:r>
                <a:r>
                  <a:rPr lang="es-ES" sz="2000" dirty="0" smtClean="0"/>
                  <a:t> data </a:t>
                </a:r>
                <a:r>
                  <a:rPr lang="es-ES" sz="2000" dirty="0" err="1" smtClean="0"/>
                  <a:t>using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Madhavan</a:t>
                </a:r>
                <a:r>
                  <a:rPr lang="es-ES" sz="2000" dirty="0" smtClean="0"/>
                  <a:t> et. al (1997)  </a:t>
                </a:r>
                <a:r>
                  <a:rPr lang="es-ES" sz="2000" dirty="0" err="1" smtClean="0"/>
                  <a:t>methodology</a:t>
                </a:r>
                <a:endParaRPr lang="es-ES" sz="2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O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s-CO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O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s-CO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s-CO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O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CO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s-CO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s-CO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>	</a:t>
                </a:r>
                <a:endParaRPr lang="es-ES" sz="2000" dirty="0" smtClean="0"/>
              </a:p>
              <a:p>
                <a:pPr marL="393700" lvl="1" indent="0">
                  <a:buNone/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the change in consecutive  transaction prices,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O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is a buy-sell trade identifier, equal to 1 (-1) if the trade was buy-initiated (sell initiated</a:t>
                </a:r>
                <a:r>
                  <a:rPr lang="en-US" sz="1800" dirty="0" smtClean="0"/>
                  <a:t>)</a:t>
                </a:r>
                <a:r>
                  <a:rPr lang="en-US" sz="1600" dirty="0"/>
                  <a:t>.</a:t>
                </a:r>
                <a:endParaRPr lang="es-ES" sz="1800" dirty="0" smtClean="0"/>
              </a:p>
              <a:p>
                <a:endParaRPr lang="es-ES" sz="2000" dirty="0" smtClean="0"/>
              </a:p>
              <a:p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model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is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estimated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from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tick-by-tick</a:t>
                </a:r>
                <a:r>
                  <a:rPr lang="es-ES" sz="2000" dirty="0" smtClean="0"/>
                  <a:t> data </a:t>
                </a:r>
                <a:r>
                  <a:rPr lang="es-ES" sz="2000" dirty="0" err="1" smtClean="0"/>
                  <a:t>for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each</a:t>
                </a:r>
                <a:r>
                  <a:rPr lang="es-ES" sz="2000" dirty="0" smtClean="0"/>
                  <a:t>  stock-</a:t>
                </a:r>
                <a:r>
                  <a:rPr lang="es-ES" sz="2000" dirty="0" err="1" smtClean="0"/>
                  <a:t>week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with</a:t>
                </a:r>
                <a:r>
                  <a:rPr lang="es-ES" sz="2000" dirty="0" smtClean="0"/>
                  <a:t> GMM </a:t>
                </a:r>
              </a:p>
              <a:p>
                <a:r>
                  <a:rPr lang="es-ES" sz="2000" dirty="0" err="1" smtClean="0"/>
                  <a:t>It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yields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estimations</a:t>
                </a:r>
                <a:r>
                  <a:rPr lang="es-ES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S" sz="2000" dirty="0" smtClean="0"/>
                  <a:t>,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adverse-</a:t>
                </a:r>
                <a:r>
                  <a:rPr lang="es-ES" sz="2000" dirty="0" err="1" smtClean="0"/>
                  <a:t>selection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component</a:t>
                </a:r>
                <a:r>
                  <a:rPr lang="es-ES" sz="2000" dirty="0" smtClean="0"/>
                  <a:t> of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spread, and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2000" dirty="0"/>
                  <a:t> </a:t>
                </a:r>
                <a:r>
                  <a:rPr lang="es-ES" sz="2000" dirty="0" smtClean="0"/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" sz="2000" dirty="0" smtClean="0"/>
                  <a:t> ,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implied</a:t>
                </a:r>
                <a:r>
                  <a:rPr lang="es-ES" sz="2000" dirty="0" smtClean="0"/>
                  <a:t> spread.</a:t>
                </a:r>
              </a:p>
              <a:p>
                <a:r>
                  <a:rPr lang="es-ES" sz="2000" dirty="0" err="1" smtClean="0"/>
                  <a:t>We</a:t>
                </a:r>
                <a:r>
                  <a:rPr lang="es-ES" sz="2000" dirty="0" smtClean="0"/>
                  <a:t> run a panel-data </a:t>
                </a:r>
                <a:r>
                  <a:rPr lang="es-ES" sz="2000" dirty="0" err="1" smtClean="0"/>
                  <a:t>model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on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two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measures</a:t>
                </a:r>
                <a:r>
                  <a:rPr lang="es-ES" sz="2000" dirty="0" smtClean="0"/>
                  <a:t> of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spread and stock-</a:t>
                </a:r>
                <a:r>
                  <a:rPr lang="es-ES" sz="2000" dirty="0" err="1" smtClean="0"/>
                  <a:t>week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determinants</a:t>
                </a:r>
                <a:r>
                  <a:rPr lang="es-ES" sz="2000" dirty="0" smtClean="0"/>
                  <a:t>.   </a:t>
                </a:r>
                <a:endParaRPr lang="es-CO" sz="20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637" y="1052736"/>
                <a:ext cx="8784859" cy="5040560"/>
              </a:xfrm>
              <a:blipFill rotWithShape="0">
                <a:blip r:embed="rId2"/>
                <a:stretch>
                  <a:fillRect l="-416" t="-605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670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Data : </a:t>
            </a:r>
            <a:br>
              <a:rPr lang="es-CO" dirty="0"/>
            </a:br>
            <a:r>
              <a:rPr lang="es-CO" sz="2000" dirty="0" err="1" smtClean="0"/>
              <a:t>Tick-by-tick</a:t>
            </a:r>
            <a:r>
              <a:rPr lang="es-CO" sz="2000" dirty="0" smtClean="0"/>
              <a:t>, </a:t>
            </a:r>
            <a:r>
              <a:rPr lang="es-CO" sz="2000" dirty="0" err="1" smtClean="0"/>
              <a:t>trade</a:t>
            </a:r>
            <a:r>
              <a:rPr lang="es-CO" sz="2000" dirty="0" smtClean="0"/>
              <a:t> and </a:t>
            </a:r>
            <a:r>
              <a:rPr lang="es-CO" sz="2000" dirty="0" err="1" smtClean="0"/>
              <a:t>quote</a:t>
            </a:r>
            <a:r>
              <a:rPr lang="es-CO" sz="2000" dirty="0" smtClean="0"/>
              <a:t> data. </a:t>
            </a:r>
            <a:br>
              <a:rPr lang="es-CO" sz="2000" dirty="0" smtClean="0"/>
            </a:br>
            <a:r>
              <a:rPr lang="es-CO" sz="2000" dirty="0" err="1" smtClean="0"/>
              <a:t>Source</a:t>
            </a:r>
            <a:r>
              <a:rPr lang="es-CO" sz="2000" dirty="0"/>
              <a:t>: </a:t>
            </a:r>
            <a:r>
              <a:rPr lang="es-CO" sz="2000" dirty="0" err="1" smtClean="0"/>
              <a:t>Bloomberg</a:t>
            </a:r>
            <a:r>
              <a:rPr lang="es-CO" sz="2000" dirty="0" smtClean="0"/>
              <a:t>. </a:t>
            </a:r>
            <a:r>
              <a:rPr lang="es-CO" sz="2000" dirty="0" err="1" smtClean="0"/>
              <a:t>Aug</a:t>
            </a:r>
            <a:r>
              <a:rPr lang="es-CO" sz="2000" dirty="0" smtClean="0"/>
              <a:t> 2010-Aug 2012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649" t="34250" r="26756" b="22439"/>
          <a:stretch/>
        </p:blipFill>
        <p:spPr>
          <a:xfrm>
            <a:off x="842313" y="1847850"/>
            <a:ext cx="745937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62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Informed</a:t>
            </a:r>
            <a:r>
              <a:rPr lang="es-ES" dirty="0" smtClean="0"/>
              <a:t> trading </a:t>
            </a:r>
            <a:r>
              <a:rPr lang="es-ES" dirty="0" err="1" smtClean="0"/>
              <a:t>effects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spread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types</a:t>
            </a:r>
            <a:r>
              <a:rPr lang="es-ES" dirty="0" smtClean="0"/>
              <a:t> of </a:t>
            </a:r>
            <a:r>
              <a:rPr lang="es-ES" dirty="0" err="1" smtClean="0"/>
              <a:t>investors</a:t>
            </a:r>
            <a:r>
              <a:rPr lang="es-ES" dirty="0" smtClean="0"/>
              <a:t> </a:t>
            </a:r>
            <a:endParaRPr lang="es-CO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/>
          <a:srcRect l="22780" r="22780"/>
          <a:stretch/>
        </p:blipFill>
        <p:spPr>
          <a:xfrm>
            <a:off x="827584" y="908720"/>
            <a:ext cx="6984776" cy="4584791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3635896" y="2780928"/>
            <a:ext cx="3528392" cy="504056"/>
          </a:xfrm>
          <a:prstGeom prst="rect">
            <a:avLst/>
          </a:prstGeom>
          <a:solidFill>
            <a:schemeClr val="accent4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/>
          <p:cNvSpPr/>
          <p:nvPr/>
        </p:nvSpPr>
        <p:spPr>
          <a:xfrm>
            <a:off x="3635896" y="3834759"/>
            <a:ext cx="1800200" cy="203870"/>
          </a:xfrm>
          <a:prstGeom prst="rect">
            <a:avLst/>
          </a:prstGeom>
          <a:solidFill>
            <a:schemeClr val="accent4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5400092" y="4242499"/>
            <a:ext cx="1764196" cy="248683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5638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14670"/>
            <a:ext cx="8229600" cy="1143000"/>
          </a:xfrm>
        </p:spPr>
        <p:txBody>
          <a:bodyPr/>
          <a:lstStyle/>
          <a:p>
            <a:r>
              <a:rPr lang="es-ES" dirty="0" err="1" smtClean="0"/>
              <a:t>Summary</a:t>
            </a:r>
            <a:r>
              <a:rPr lang="es-ES" dirty="0" smtClean="0"/>
              <a:t> of </a:t>
            </a:r>
            <a:r>
              <a:rPr lang="es-ES" dirty="0" err="1" smtClean="0"/>
              <a:t>Results</a:t>
            </a:r>
            <a:r>
              <a:rPr lang="es-ES" dirty="0" smtClean="0"/>
              <a:t>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392488"/>
          </a:xfrm>
        </p:spPr>
        <p:txBody>
          <a:bodyPr/>
          <a:lstStyle/>
          <a:p>
            <a:r>
              <a:rPr lang="en-US" sz="2000" dirty="0" smtClean="0"/>
              <a:t>Institutions outperform Individuals in one-day, one-month and 12 months, and with different measures </a:t>
            </a:r>
          </a:p>
          <a:p>
            <a:r>
              <a:rPr lang="en-US" sz="2000" dirty="0" smtClean="0"/>
              <a:t>Foreigners outperform Individuals in 1 and 12-month horizon</a:t>
            </a:r>
          </a:p>
          <a:p>
            <a:r>
              <a:rPr lang="en-US" sz="2000" dirty="0" smtClean="0"/>
              <a:t>Local Institutional advantage in portfolios is related more to the stocks they tend to sell or avoid to buy</a:t>
            </a:r>
          </a:p>
          <a:p>
            <a:r>
              <a:rPr lang="en-US" sz="2000" dirty="0" smtClean="0"/>
              <a:t>Some evidence of Information related advantage of Local Institutions</a:t>
            </a:r>
          </a:p>
          <a:p>
            <a:endParaRPr lang="en-US" sz="2000" dirty="0" smtClean="0"/>
          </a:p>
          <a:p>
            <a:r>
              <a:rPr lang="en-US" sz="2000" dirty="0" smtClean="0"/>
              <a:t>Who </a:t>
            </a:r>
            <a:r>
              <a:rPr lang="en-US" sz="2000" dirty="0" smtClean="0"/>
              <a:t>knows better: </a:t>
            </a:r>
            <a:r>
              <a:rPr lang="en-US" sz="2000" dirty="0" smtClean="0"/>
              <a:t>Local or Foreigners? It depends on how you pose the question?  </a:t>
            </a:r>
          </a:p>
          <a:p>
            <a:pPr lvl="1"/>
            <a:r>
              <a:rPr lang="en-US" sz="2000" dirty="0" smtClean="0"/>
              <a:t>Institutions know better than Individuals </a:t>
            </a:r>
            <a:endParaRPr lang="en-US" sz="2000" dirty="0" smtClean="0"/>
          </a:p>
          <a:p>
            <a:pPr lvl="1"/>
            <a:r>
              <a:rPr lang="en-US" sz="2000" dirty="0" smtClean="0"/>
              <a:t>Foreigners beat Local </a:t>
            </a:r>
            <a:r>
              <a:rPr lang="en-US" sz="2000" dirty="0" smtClean="0"/>
              <a:t>Individual </a:t>
            </a:r>
            <a:endParaRPr lang="en-US" sz="2000" dirty="0" smtClean="0"/>
          </a:p>
          <a:p>
            <a:pPr lvl="1"/>
            <a:r>
              <a:rPr lang="en-US" sz="2000" dirty="0" smtClean="0"/>
              <a:t>Local Institutions have an edge over Foreign Institutions </a:t>
            </a:r>
            <a:r>
              <a:rPr lang="en-US" sz="2000" dirty="0" smtClean="0"/>
              <a:t> (</a:t>
            </a:r>
            <a:r>
              <a:rPr lang="en-US" sz="2000" i="1" dirty="0" smtClean="0"/>
              <a:t>new result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11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534" y="0"/>
            <a:ext cx="8229600" cy="1143000"/>
          </a:xfrm>
        </p:spPr>
        <p:txBody>
          <a:bodyPr/>
          <a:lstStyle/>
          <a:p>
            <a:r>
              <a:rPr lang="es-CO" dirty="0" err="1" smtClean="0"/>
              <a:t>Implications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534" y="1340768"/>
            <a:ext cx="8229600" cy="453650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/>
              <a:t>Colombian Stock Exchange is not efficient to information of </a:t>
            </a:r>
            <a:r>
              <a:rPr lang="en-US" sz="2000" dirty="0" smtClean="0"/>
              <a:t>stocks    (-0.6% monthly alfa in </a:t>
            </a:r>
            <a:r>
              <a:rPr lang="en-US" sz="2000" i="1" dirty="0" smtClean="0"/>
              <a:t>Q1</a:t>
            </a:r>
            <a:r>
              <a:rPr lang="en-US" sz="2000" dirty="0" smtClean="0"/>
              <a:t> portfolio)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Individuals </a:t>
            </a:r>
            <a:r>
              <a:rPr lang="en-US" sz="2000" dirty="0" smtClean="0"/>
              <a:t>should better institutionalize their trades (</a:t>
            </a:r>
            <a:r>
              <a:rPr lang="en-US" sz="2000" dirty="0" err="1" smtClean="0"/>
              <a:t>e.g</a:t>
            </a:r>
            <a:r>
              <a:rPr lang="en-US" sz="2000" dirty="0" smtClean="0"/>
              <a:t> buying Mutual Funds, Asset Management products)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Is just another evidence in favor of passive investment </a:t>
            </a:r>
            <a:endParaRPr lang="en-US" sz="2000" dirty="0" smtClean="0"/>
          </a:p>
          <a:p>
            <a:pPr marL="393700" lvl="1" indent="0">
              <a:lnSpc>
                <a:spcPct val="120000"/>
              </a:lnSpc>
              <a:buNone/>
            </a:pPr>
            <a:r>
              <a:rPr lang="en-US" sz="1600" dirty="0" smtClean="0"/>
              <a:t>	Not new, already proved in </a:t>
            </a:r>
            <a:r>
              <a:rPr lang="en-US" sz="1600" dirty="0"/>
              <a:t>Taiwan </a:t>
            </a:r>
            <a:r>
              <a:rPr lang="en-US" sz="1600" dirty="0" smtClean="0"/>
              <a:t>(Barber</a:t>
            </a:r>
            <a:r>
              <a:rPr lang="en-US" sz="1600" dirty="0"/>
              <a:t>, Lee, Liu and </a:t>
            </a:r>
            <a:r>
              <a:rPr lang="en-US" sz="1600" dirty="0" err="1"/>
              <a:t>Odean</a:t>
            </a:r>
            <a:r>
              <a:rPr lang="en-US" sz="1600" dirty="0"/>
              <a:t>, </a:t>
            </a:r>
            <a:r>
              <a:rPr lang="en-US" sz="1600" dirty="0" smtClean="0"/>
              <a:t>RFS 2009)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However, Individual trading provides a useful social good:  liquidity, but are they compensated?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Foreigners do seem to be better informed than Individuals.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Another argument against capital flow barriers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Institutional Individuals beat Institutional Foreigners  (a new result)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6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Motivation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Are </a:t>
            </a:r>
            <a:r>
              <a:rPr lang="es-CO" dirty="0" err="1" smtClean="0"/>
              <a:t>all</a:t>
            </a:r>
            <a:r>
              <a:rPr lang="es-CO" dirty="0" smtClean="0"/>
              <a:t> </a:t>
            </a:r>
            <a:r>
              <a:rPr lang="es-CO" dirty="0" err="1" smtClean="0"/>
              <a:t>investors</a:t>
            </a:r>
            <a:r>
              <a:rPr lang="es-CO" dirty="0" smtClean="0"/>
              <a:t> </a:t>
            </a:r>
            <a:r>
              <a:rPr lang="es-CO" dirty="0" err="1" smtClean="0"/>
              <a:t>created</a:t>
            </a:r>
            <a:r>
              <a:rPr lang="es-CO" dirty="0" smtClean="0"/>
              <a:t> </a:t>
            </a:r>
            <a:r>
              <a:rPr lang="es-CO" dirty="0" err="1" smtClean="0"/>
              <a:t>equal</a:t>
            </a:r>
            <a:r>
              <a:rPr lang="es-CO" dirty="0" smtClean="0"/>
              <a:t>? </a:t>
            </a:r>
            <a:r>
              <a:rPr lang="es-CO" dirty="0" smtClean="0"/>
              <a:t>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there</a:t>
            </a:r>
            <a:r>
              <a:rPr lang="es-CO" dirty="0" smtClean="0"/>
              <a:t> are </a:t>
            </a:r>
            <a:r>
              <a:rPr lang="es-CO" dirty="0" err="1" smtClean="0"/>
              <a:t>different</a:t>
            </a:r>
            <a:r>
              <a:rPr lang="es-CO" dirty="0" smtClean="0"/>
              <a:t> roles </a:t>
            </a:r>
            <a:r>
              <a:rPr lang="es-CO" dirty="0" err="1" smtClean="0"/>
              <a:t>for</a:t>
            </a:r>
            <a:r>
              <a:rPr lang="es-CO" dirty="0" smtClean="0"/>
              <a:t> </a:t>
            </a:r>
            <a:r>
              <a:rPr lang="es-CO" dirty="0" err="1" smtClean="0"/>
              <a:t>different</a:t>
            </a:r>
            <a:r>
              <a:rPr lang="es-CO" dirty="0" smtClean="0"/>
              <a:t> </a:t>
            </a:r>
            <a:r>
              <a:rPr lang="es-CO" dirty="0" err="1" smtClean="0"/>
              <a:t>types</a:t>
            </a:r>
            <a:r>
              <a:rPr lang="es-CO" dirty="0" smtClean="0"/>
              <a:t> of </a:t>
            </a:r>
            <a:r>
              <a:rPr lang="es-CO" dirty="0" err="1" smtClean="0"/>
              <a:t>investors</a:t>
            </a:r>
            <a:r>
              <a:rPr lang="es-CO" dirty="0" smtClean="0"/>
              <a:t>? </a:t>
            </a:r>
            <a:endParaRPr lang="es-CO" dirty="0" smtClean="0"/>
          </a:p>
          <a:p>
            <a:pPr marL="366713" lvl="1" indent="0">
              <a:buNone/>
            </a:pPr>
            <a:r>
              <a:rPr lang="es-CO" sz="2400" dirty="0" err="1" smtClean="0"/>
              <a:t>Who</a:t>
            </a:r>
            <a:r>
              <a:rPr lang="es-CO" sz="2400" dirty="0" smtClean="0"/>
              <a:t> </a:t>
            </a:r>
            <a:r>
              <a:rPr lang="es-CO" sz="2400" dirty="0" err="1" smtClean="0"/>
              <a:t>provides</a:t>
            </a:r>
            <a:r>
              <a:rPr lang="es-CO" sz="2400" dirty="0" smtClean="0"/>
              <a:t> </a:t>
            </a:r>
            <a:r>
              <a:rPr lang="es-CO" sz="2400" dirty="0" err="1" smtClean="0"/>
              <a:t>liquidity</a:t>
            </a:r>
            <a:r>
              <a:rPr lang="es-CO" sz="2400" dirty="0" smtClean="0"/>
              <a:t>? </a:t>
            </a:r>
          </a:p>
          <a:p>
            <a:pPr marL="366713" lvl="1" indent="0">
              <a:buNone/>
            </a:pPr>
            <a:r>
              <a:rPr lang="es-CO" sz="2400" dirty="0" err="1" smtClean="0"/>
              <a:t>Who</a:t>
            </a:r>
            <a:r>
              <a:rPr lang="es-CO" sz="2400" dirty="0" smtClean="0"/>
              <a:t> </a:t>
            </a:r>
            <a:r>
              <a:rPr lang="es-CO" sz="2400" dirty="0" err="1" smtClean="0"/>
              <a:t>incorporates</a:t>
            </a:r>
            <a:r>
              <a:rPr lang="es-CO" sz="2400" dirty="0" smtClean="0"/>
              <a:t> </a:t>
            </a:r>
            <a:r>
              <a:rPr lang="es-CO" sz="2400" dirty="0" err="1" smtClean="0"/>
              <a:t>information</a:t>
            </a:r>
            <a:r>
              <a:rPr lang="es-CO" sz="2400" dirty="0" smtClean="0"/>
              <a:t> in </a:t>
            </a:r>
            <a:r>
              <a:rPr lang="es-CO" sz="2400" dirty="0" err="1" smtClean="0"/>
              <a:t>prices</a:t>
            </a:r>
            <a:r>
              <a:rPr lang="es-CO" sz="2400" dirty="0" smtClean="0"/>
              <a:t>? </a:t>
            </a:r>
          </a:p>
          <a:p>
            <a:pPr marL="366713" lvl="1" indent="0">
              <a:buNone/>
            </a:pPr>
            <a:r>
              <a:rPr lang="es-CO" sz="2400" dirty="0" err="1" smtClean="0"/>
              <a:t>Who</a:t>
            </a:r>
            <a:r>
              <a:rPr lang="es-CO" sz="2400" dirty="0" smtClean="0"/>
              <a:t> </a:t>
            </a:r>
            <a:r>
              <a:rPr lang="es-CO" sz="2400" dirty="0" err="1" smtClean="0"/>
              <a:t>trades</a:t>
            </a:r>
            <a:r>
              <a:rPr lang="es-CO" sz="2400" dirty="0" smtClean="0"/>
              <a:t> at </a:t>
            </a:r>
            <a:r>
              <a:rPr lang="es-CO" sz="2400" dirty="0" err="1" smtClean="0"/>
              <a:t>lower</a:t>
            </a:r>
            <a:r>
              <a:rPr lang="es-CO" sz="2400" dirty="0" smtClean="0"/>
              <a:t> </a:t>
            </a:r>
            <a:r>
              <a:rPr lang="es-CO" sz="2400" dirty="0" err="1" smtClean="0"/>
              <a:t>cost</a:t>
            </a:r>
            <a:r>
              <a:rPr lang="es-CO" sz="2400" dirty="0" smtClean="0"/>
              <a:t> ? </a:t>
            </a:r>
          </a:p>
          <a:p>
            <a:pPr marL="366713" lvl="1" indent="0">
              <a:buNone/>
            </a:pPr>
            <a:r>
              <a:rPr lang="es-CO" sz="2400" dirty="0" err="1" smtClean="0"/>
              <a:t>Who</a:t>
            </a:r>
            <a:r>
              <a:rPr lang="es-CO" sz="2400" dirty="0" smtClean="0"/>
              <a:t> </a:t>
            </a:r>
            <a:r>
              <a:rPr lang="es-CO" sz="2400" dirty="0" err="1" smtClean="0"/>
              <a:t>trades</a:t>
            </a:r>
            <a:r>
              <a:rPr lang="es-CO" sz="2400" dirty="0" smtClean="0"/>
              <a:t> </a:t>
            </a:r>
            <a:r>
              <a:rPr lang="es-CO" sz="2400" dirty="0" err="1" smtClean="0"/>
              <a:t>with</a:t>
            </a:r>
            <a:r>
              <a:rPr lang="es-CO" sz="2400" dirty="0" smtClean="0"/>
              <a:t> a </a:t>
            </a:r>
            <a:r>
              <a:rPr lang="es-CO" sz="2400" dirty="0" err="1" smtClean="0"/>
              <a:t>better</a:t>
            </a:r>
            <a:r>
              <a:rPr lang="es-CO" sz="2400" dirty="0" smtClean="0"/>
              <a:t> </a:t>
            </a:r>
            <a:r>
              <a:rPr lang="es-CO" sz="2400" dirty="0" err="1" smtClean="0"/>
              <a:t>timing</a:t>
            </a:r>
            <a:r>
              <a:rPr lang="es-CO" sz="2400" dirty="0" smtClean="0"/>
              <a:t> ? </a:t>
            </a:r>
          </a:p>
          <a:p>
            <a:pPr marL="366713" lvl="1" indent="0">
              <a:buNone/>
            </a:pPr>
            <a:r>
              <a:rPr lang="es-CO" sz="2400" dirty="0" err="1" smtClean="0"/>
              <a:t>Who</a:t>
            </a:r>
            <a:r>
              <a:rPr lang="es-CO" sz="2400" dirty="0" smtClean="0"/>
              <a:t> has </a:t>
            </a:r>
            <a:r>
              <a:rPr lang="es-CO" sz="2400" dirty="0" err="1" smtClean="0"/>
              <a:t>the</a:t>
            </a:r>
            <a:r>
              <a:rPr lang="es-CO" sz="2400" dirty="0" smtClean="0"/>
              <a:t> </a:t>
            </a:r>
            <a:r>
              <a:rPr lang="es-CO" sz="2400" dirty="0" err="1" smtClean="0"/>
              <a:t>better</a:t>
            </a:r>
            <a:r>
              <a:rPr lang="es-CO" sz="2400" dirty="0" smtClean="0"/>
              <a:t> performance?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63731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7 Imagen" descr="uchile.jpg"/>
          <p:cNvPicPr>
            <a:picLocks noChangeAspect="1"/>
          </p:cNvPicPr>
          <p:nvPr/>
        </p:nvPicPr>
        <p:blipFill>
          <a:blip r:embed="rId3" cstate="print"/>
          <a:srcRect l="84077" r="4805"/>
          <a:stretch>
            <a:fillRect/>
          </a:stretch>
        </p:blipFill>
        <p:spPr bwMode="auto">
          <a:xfrm>
            <a:off x="4551363" y="1500188"/>
            <a:ext cx="1339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8212104" cy="104298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CO" sz="18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CO" sz="18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Who knows better in an Emerging Market? Performance of Institutions, Foreigners and Individuals.</a:t>
            </a:r>
            <a:br>
              <a:rPr lang="en-US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s-CO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s-CO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s-CO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br>
              <a:rPr lang="es-CO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es-CO" sz="2400" b="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195" name="2 Subtítulo"/>
          <p:cNvSpPr>
            <a:spLocks noGrp="1"/>
          </p:cNvSpPr>
          <p:nvPr>
            <p:ph type="subTitle" idx="1"/>
          </p:nvPr>
        </p:nvSpPr>
        <p:spPr>
          <a:xfrm>
            <a:off x="1785938" y="3857625"/>
            <a:ext cx="5680075" cy="1000125"/>
          </a:xfrm>
        </p:spPr>
        <p:txBody>
          <a:bodyPr/>
          <a:lstStyle/>
          <a:p>
            <a:pPr algn="ctr"/>
            <a:r>
              <a:rPr lang="es-CO" sz="1800" dirty="0">
                <a:solidFill>
                  <a:srgbClr val="02303E"/>
                </a:solidFill>
                <a:latin typeface="Constantia" pitchFamily="18" charset="0"/>
              </a:rPr>
              <a:t>Diego A. Agudelo </a:t>
            </a:r>
          </a:p>
          <a:p>
            <a:pPr algn="ctr"/>
            <a:r>
              <a:rPr lang="es-CO" sz="1800" dirty="0">
                <a:solidFill>
                  <a:srgbClr val="02303E"/>
                </a:solidFill>
                <a:latin typeface="Constantia" pitchFamily="18" charset="0"/>
              </a:rPr>
              <a:t>James E. </a:t>
            </a:r>
            <a:r>
              <a:rPr lang="es-CO" sz="1800" dirty="0" err="1">
                <a:solidFill>
                  <a:srgbClr val="02303E"/>
                </a:solidFill>
                <a:latin typeface="Constantia" pitchFamily="18" charset="0"/>
              </a:rPr>
              <a:t>Byder</a:t>
            </a:r>
            <a:r>
              <a:rPr lang="es-CO" sz="1800" dirty="0">
                <a:solidFill>
                  <a:srgbClr val="02303E"/>
                </a:solidFill>
                <a:latin typeface="Constantia" pitchFamily="18" charset="0"/>
              </a:rPr>
              <a:t> </a:t>
            </a:r>
          </a:p>
          <a:p>
            <a:pPr algn="ctr"/>
            <a:r>
              <a:rPr lang="es-CO" sz="1800" dirty="0">
                <a:solidFill>
                  <a:srgbClr val="02303E"/>
                </a:solidFill>
                <a:latin typeface="Constantia" pitchFamily="18" charset="0"/>
              </a:rPr>
              <a:t>Paula A. Yepes </a:t>
            </a:r>
          </a:p>
          <a:p>
            <a:pPr marR="0" algn="ctr" eaLnBrk="1" hangingPunct="1">
              <a:defRPr/>
            </a:pPr>
            <a:endParaRPr lang="es-CO" sz="1800" dirty="0" smtClean="0">
              <a:solidFill>
                <a:schemeClr val="tx1">
                  <a:lumMod val="50000"/>
                </a:schemeClr>
              </a:solidFill>
              <a:latin typeface="Constantia" pitchFamily="18" charset="0"/>
            </a:endParaRPr>
          </a:p>
          <a:p>
            <a:pPr marR="0" algn="ctr" eaLnBrk="1" hangingPunct="1">
              <a:defRPr/>
            </a:pPr>
            <a:endParaRPr lang="es-CO" sz="1800" dirty="0" smtClean="0">
              <a:solidFill>
                <a:schemeClr val="tx1">
                  <a:lumMod val="50000"/>
                </a:schemeClr>
              </a:solidFill>
              <a:latin typeface="Constantia" pitchFamily="18" charset="0"/>
            </a:endParaRPr>
          </a:p>
          <a:p>
            <a:pPr marR="0" algn="ctr" eaLnBrk="1" hangingPunct="1">
              <a:defRPr/>
            </a:pPr>
            <a:r>
              <a:rPr lang="es-CO" sz="1800" dirty="0" smtClean="0">
                <a:solidFill>
                  <a:schemeClr val="tx1">
                    <a:lumMod val="50000"/>
                  </a:schemeClr>
                </a:solidFill>
                <a:latin typeface="Constantia" pitchFamily="18" charset="0"/>
              </a:rPr>
              <a:t>Universidad EAFIT – Medellín, Colombia</a:t>
            </a:r>
            <a:endParaRPr lang="es-CO" sz="1800" dirty="0" smtClean="0">
              <a:solidFill>
                <a:srgbClr val="02303E"/>
              </a:solidFill>
              <a:latin typeface="Constantia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28596" y="2786058"/>
            <a:ext cx="8212104" cy="104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s-CO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es-CO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es-CO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s-CO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es-CO" sz="2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s-CO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Thanks</a:t>
            </a:r>
            <a:r>
              <a:rPr lang="es-CO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es-CO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for</a:t>
            </a:r>
            <a:r>
              <a:rPr lang="es-CO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es-CO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your</a:t>
            </a:r>
            <a:r>
              <a:rPr lang="es-CO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es-CO" sz="32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interest</a:t>
            </a:r>
            <a:r>
              <a:rPr lang="es-CO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es-CO" sz="2400" dirty="0">
              <a:solidFill>
                <a:schemeClr val="tx1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534858"/>
            <a:ext cx="8229600" cy="1143000"/>
          </a:xfrm>
        </p:spPr>
        <p:txBody>
          <a:bodyPr/>
          <a:lstStyle/>
          <a:p>
            <a:r>
              <a:rPr lang="es-CO" dirty="0" err="1" smtClean="0"/>
              <a:t>Background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29388"/>
              </p:ext>
            </p:extLst>
          </p:nvPr>
        </p:nvGraphicFramePr>
        <p:xfrm>
          <a:off x="405881" y="875777"/>
          <a:ext cx="8496942" cy="5380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252"/>
                <a:gridCol w="2316826"/>
                <a:gridCol w="1437457"/>
                <a:gridCol w="1894829"/>
                <a:gridCol w="2008578"/>
              </a:tblGrid>
              <a:tr h="398394">
                <a:tc>
                  <a:txBody>
                    <a:bodyPr/>
                    <a:lstStyle/>
                    <a:p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</a:t>
                      </a:r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</a:t>
                      </a:r>
                      <a:r>
                        <a:rPr lang="es-C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</a:t>
                      </a:r>
                      <a:r>
                        <a:rPr lang="es-C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77777"/>
                    </a:solidFill>
                  </a:tcPr>
                </a:tc>
              </a:tr>
              <a:tr h="687641">
                <a:tc rowSpan="4"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</a:t>
                      </a:r>
                      <a:r>
                        <a:rPr lang="es-E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Fish</a:t>
                      </a:r>
                      <a:r>
                        <a:rPr lang="es-E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Small </a:t>
                      </a:r>
                      <a:r>
                        <a:rPr lang="es-ES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Ponds</a:t>
                      </a:r>
                      <a:r>
                        <a:rPr lang="es-E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Grinblatt</a:t>
                      </a:r>
                      <a:r>
                        <a:rPr lang="es-C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s-CO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Keloharju</a:t>
                      </a:r>
                      <a:r>
                        <a:rPr lang="es-C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JFE 2002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Foreigners</a:t>
                      </a: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perform</a:t>
                      </a: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better</a:t>
                      </a:r>
                      <a:r>
                        <a:rPr lang="es-CO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398394">
                <a:tc vMerge="1">
                  <a:txBody>
                    <a:bodyPr/>
                    <a:lstStyle/>
                    <a:p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Huang</a:t>
                      </a:r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Shiu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FM 2009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Taiwan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615844">
                <a:tc vMerge="1">
                  <a:txBody>
                    <a:bodyPr/>
                    <a:lstStyle/>
                    <a:p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Froot</a:t>
                      </a:r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O`Connel</a:t>
                      </a:r>
                      <a:r>
                        <a:rPr lang="es-E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Seasholes</a:t>
                      </a:r>
                      <a:r>
                        <a:rPr lang="es-E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JFE 2001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Stock </a:t>
                      </a:r>
                      <a:r>
                        <a:rPr lang="es-E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markets</a:t>
                      </a:r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Foreign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inflows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predict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returns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Emerging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Markets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398394">
                <a:tc vMerge="1">
                  <a:txBody>
                    <a:bodyPr/>
                    <a:lstStyle/>
                    <a:p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Richards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JFQA 2009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s-E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markets</a:t>
                      </a:r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5146">
                <a:tc rowSpan="5"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 </a:t>
                      </a:r>
                      <a:r>
                        <a:rPr lang="es-E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</a:t>
                      </a:r>
                      <a:r>
                        <a:rPr lang="es-E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Brennan</a:t>
                      </a:r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Cao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 1997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 </a:t>
                      </a:r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flows</a:t>
                      </a:r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4 </a:t>
                      </a:r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developed</a:t>
                      </a:r>
                      <a:r>
                        <a:rPr lang="es-C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countries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CO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s-CO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s-CO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s-CO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s-CO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CO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Locals</a:t>
                      </a:r>
                      <a:r>
                        <a:rPr lang="es-C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perform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better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</a:tr>
              <a:tr h="599170">
                <a:tc vMerge="1">
                  <a:txBody>
                    <a:bodyPr/>
                    <a:lstStyle/>
                    <a:p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Hau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 2001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Professional </a:t>
                      </a:r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traders</a:t>
                      </a:r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German</a:t>
                      </a:r>
                      <a:r>
                        <a:rPr lang="es-C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stocks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98394">
                <a:tc vMerge="1">
                  <a:txBody>
                    <a:bodyPr/>
                    <a:lstStyle/>
                    <a:p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Dvorak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 2005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93694">
                <a:tc vMerge="1">
                  <a:txBody>
                    <a:bodyPr/>
                    <a:lstStyle/>
                    <a:p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Chan,</a:t>
                      </a:r>
                      <a:r>
                        <a:rPr lang="es-C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Mekveld</a:t>
                      </a:r>
                      <a:r>
                        <a:rPr lang="es-C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Yang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JF 2008</a:t>
                      </a:r>
                      <a:r>
                        <a:rPr lang="es-C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615844">
                <a:tc vMerge="1">
                  <a:txBody>
                    <a:bodyPr/>
                    <a:lstStyle/>
                    <a:p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Choe</a:t>
                      </a:r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Stulz</a:t>
                      </a:r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RFS 2005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Korea</a:t>
                      </a:r>
                      <a:r>
                        <a:rPr lang="es-C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78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Our</a:t>
            </a:r>
            <a:r>
              <a:rPr lang="es-CO" dirty="0" smtClean="0"/>
              <a:t> </a:t>
            </a:r>
            <a:r>
              <a:rPr lang="es-CO" dirty="0" err="1" smtClean="0"/>
              <a:t>contribution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000" dirty="0" err="1"/>
              <a:t>We</a:t>
            </a:r>
            <a:r>
              <a:rPr lang="es-CO" sz="2000" dirty="0"/>
              <a:t> </a:t>
            </a:r>
            <a:r>
              <a:rPr lang="es-CO" sz="2000" dirty="0" err="1" smtClean="0"/>
              <a:t>measure</a:t>
            </a:r>
            <a:r>
              <a:rPr lang="es-CO" sz="2000" dirty="0" smtClean="0"/>
              <a:t> performance of </a:t>
            </a:r>
            <a:r>
              <a:rPr lang="es-CO" sz="2000" dirty="0" err="1" smtClean="0"/>
              <a:t>locals</a:t>
            </a:r>
            <a:r>
              <a:rPr lang="es-CO" sz="2000" dirty="0" smtClean="0"/>
              <a:t>, </a:t>
            </a:r>
            <a:r>
              <a:rPr lang="es-CO" sz="2000" dirty="0" err="1" smtClean="0"/>
              <a:t>separating</a:t>
            </a:r>
            <a:r>
              <a:rPr lang="es-CO" sz="2000" dirty="0" smtClean="0"/>
              <a:t>  </a:t>
            </a:r>
            <a:r>
              <a:rPr lang="es-CO" sz="2000" dirty="0" err="1"/>
              <a:t>institutions</a:t>
            </a:r>
            <a:r>
              <a:rPr lang="es-CO" sz="2000" dirty="0"/>
              <a:t> </a:t>
            </a:r>
            <a:r>
              <a:rPr lang="es-CO" sz="2000" dirty="0" err="1" smtClean="0"/>
              <a:t>from</a:t>
            </a:r>
            <a:r>
              <a:rPr lang="es-CO" sz="2000" dirty="0" smtClean="0"/>
              <a:t> </a:t>
            </a:r>
            <a:r>
              <a:rPr lang="es-CO" sz="2000" dirty="0" err="1" smtClean="0"/>
              <a:t>individuals</a:t>
            </a:r>
            <a:r>
              <a:rPr lang="es-CO" sz="2000" dirty="0" smtClean="0"/>
              <a:t> (</a:t>
            </a:r>
            <a:r>
              <a:rPr lang="es-CO" sz="2000" dirty="0" err="1" smtClean="0"/>
              <a:t>retailers</a:t>
            </a:r>
            <a:r>
              <a:rPr lang="es-CO" sz="2000" dirty="0" smtClean="0"/>
              <a:t>). </a:t>
            </a:r>
            <a:r>
              <a:rPr lang="es-CO" sz="2000" dirty="0" err="1" smtClean="0"/>
              <a:t>All</a:t>
            </a:r>
            <a:r>
              <a:rPr lang="es-CO" sz="2000" dirty="0" smtClean="0"/>
              <a:t> </a:t>
            </a:r>
            <a:r>
              <a:rPr lang="es-CO" sz="2000" dirty="0" err="1"/>
              <a:t>f</a:t>
            </a:r>
            <a:r>
              <a:rPr lang="es-CO" sz="2000" dirty="0" err="1" smtClean="0"/>
              <a:t>oreigners</a:t>
            </a:r>
            <a:r>
              <a:rPr lang="es-CO" sz="2000" dirty="0" smtClean="0"/>
              <a:t> are </a:t>
            </a:r>
            <a:r>
              <a:rPr lang="es-CO" sz="2000" dirty="0" err="1"/>
              <a:t>institutions</a:t>
            </a:r>
            <a:r>
              <a:rPr lang="es-CO" sz="2000" dirty="0"/>
              <a:t> </a:t>
            </a:r>
            <a:endParaRPr lang="es-CO" sz="2000" dirty="0" smtClean="0"/>
          </a:p>
          <a:p>
            <a:endParaRPr lang="es-CO" sz="2000" dirty="0"/>
          </a:p>
          <a:p>
            <a:r>
              <a:rPr lang="es-CO" sz="2000" dirty="0" err="1"/>
              <a:t>Provide</a:t>
            </a:r>
            <a:r>
              <a:rPr lang="es-CO" sz="2000" dirty="0"/>
              <a:t> </a:t>
            </a:r>
            <a:r>
              <a:rPr lang="es-CO" sz="2000" dirty="0" err="1"/>
              <a:t>evidence</a:t>
            </a:r>
            <a:r>
              <a:rPr lang="es-CO" sz="2000" dirty="0"/>
              <a:t> of a link </a:t>
            </a:r>
            <a:r>
              <a:rPr lang="es-CO" sz="2000" dirty="0" err="1"/>
              <a:t>between</a:t>
            </a:r>
            <a:r>
              <a:rPr lang="es-CO" sz="2000" dirty="0"/>
              <a:t> </a:t>
            </a:r>
            <a:r>
              <a:rPr lang="es-CO" sz="2000" dirty="0" err="1"/>
              <a:t>information</a:t>
            </a:r>
            <a:r>
              <a:rPr lang="es-CO" sz="2000" dirty="0"/>
              <a:t> and short </a:t>
            </a:r>
            <a:r>
              <a:rPr lang="es-CO" sz="2000" dirty="0" err="1"/>
              <a:t>term</a:t>
            </a:r>
            <a:r>
              <a:rPr lang="es-CO" sz="2000" dirty="0"/>
              <a:t> performance </a:t>
            </a:r>
            <a:endParaRPr lang="es-CO" sz="2000" dirty="0" smtClean="0"/>
          </a:p>
          <a:p>
            <a:endParaRPr lang="es-CO" sz="2000" dirty="0"/>
          </a:p>
          <a:p>
            <a:r>
              <a:rPr lang="es-CO" sz="2000" dirty="0" err="1" smtClean="0"/>
              <a:t>Replicate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results</a:t>
            </a:r>
            <a:r>
              <a:rPr lang="es-CO" sz="2000" dirty="0" smtClean="0"/>
              <a:t> of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previous</a:t>
            </a:r>
            <a:r>
              <a:rPr lang="es-CO" sz="2000" dirty="0" smtClean="0"/>
              <a:t> </a:t>
            </a:r>
            <a:r>
              <a:rPr lang="es-CO" sz="2000" dirty="0" err="1" smtClean="0"/>
              <a:t>literature</a:t>
            </a:r>
            <a:r>
              <a:rPr lang="es-CO" sz="2000" dirty="0" smtClean="0"/>
              <a:t> in a new </a:t>
            </a:r>
            <a:r>
              <a:rPr lang="es-CO" sz="2000" dirty="0" err="1" smtClean="0"/>
              <a:t>emerging</a:t>
            </a:r>
            <a:r>
              <a:rPr lang="es-CO" sz="2000" dirty="0" smtClean="0"/>
              <a:t> </a:t>
            </a:r>
            <a:r>
              <a:rPr lang="es-CO" sz="2000" dirty="0" err="1" smtClean="0"/>
              <a:t>market</a:t>
            </a:r>
            <a:endParaRPr lang="es-CO" sz="2000" dirty="0" smtClean="0"/>
          </a:p>
          <a:p>
            <a:endParaRPr lang="es-CO" sz="2000" dirty="0" smtClean="0"/>
          </a:p>
          <a:p>
            <a:r>
              <a:rPr lang="es-CO" sz="2000" dirty="0" err="1" smtClean="0"/>
              <a:t>We</a:t>
            </a:r>
            <a:r>
              <a:rPr lang="es-CO" sz="2000" dirty="0" smtClean="0"/>
              <a:t> are </a:t>
            </a:r>
            <a:r>
              <a:rPr lang="es-CO" sz="2000" dirty="0" err="1" smtClean="0"/>
              <a:t>able</a:t>
            </a:r>
            <a:r>
              <a:rPr lang="es-CO" sz="2000" dirty="0" smtClean="0"/>
              <a:t> to </a:t>
            </a:r>
            <a:r>
              <a:rPr lang="es-CO" sz="2000" dirty="0" err="1" smtClean="0"/>
              <a:t>conciliate</a:t>
            </a:r>
            <a:r>
              <a:rPr lang="es-CO" sz="2000" dirty="0" smtClean="0"/>
              <a:t> </a:t>
            </a:r>
            <a:r>
              <a:rPr lang="es-CO" sz="2000" dirty="0" err="1" smtClean="0"/>
              <a:t>some</a:t>
            </a:r>
            <a:r>
              <a:rPr lang="es-CO" sz="2000" dirty="0" smtClean="0"/>
              <a:t> of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contradictory</a:t>
            </a:r>
            <a:r>
              <a:rPr lang="es-CO" sz="2000" dirty="0" smtClean="0"/>
              <a:t> </a:t>
            </a:r>
            <a:r>
              <a:rPr lang="es-CO" sz="2000" dirty="0" err="1" smtClean="0"/>
              <a:t>findings</a:t>
            </a:r>
            <a:r>
              <a:rPr lang="es-CO" sz="2000" dirty="0" smtClean="0"/>
              <a:t> of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previous</a:t>
            </a:r>
            <a:r>
              <a:rPr lang="es-CO" sz="2000" dirty="0" smtClean="0"/>
              <a:t> </a:t>
            </a:r>
            <a:r>
              <a:rPr lang="es-CO" sz="2000" dirty="0" err="1" smtClean="0"/>
              <a:t>literature</a:t>
            </a:r>
            <a:r>
              <a:rPr lang="es-CO" sz="2000" dirty="0" smtClean="0"/>
              <a:t>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804748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s-CO" dirty="0" err="1" smtClean="0"/>
              <a:t>Our</a:t>
            </a:r>
            <a:r>
              <a:rPr lang="es-CO" dirty="0" smtClean="0"/>
              <a:t> </a:t>
            </a:r>
            <a:r>
              <a:rPr lang="es-CO" dirty="0" err="1" smtClean="0"/>
              <a:t>main</a:t>
            </a:r>
            <a:r>
              <a:rPr lang="es-CO" dirty="0" smtClean="0"/>
              <a:t> </a:t>
            </a:r>
            <a:r>
              <a:rPr lang="es-CO" dirty="0" err="1" smtClean="0"/>
              <a:t>findings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89437"/>
          </a:xfrm>
        </p:spPr>
        <p:txBody>
          <a:bodyPr/>
          <a:lstStyle/>
          <a:p>
            <a:r>
              <a:rPr lang="es-CO" sz="2000" dirty="0" err="1" smtClean="0"/>
              <a:t>Locals</a:t>
            </a:r>
            <a:r>
              <a:rPr lang="es-CO" sz="2000" dirty="0" smtClean="0"/>
              <a:t> </a:t>
            </a:r>
            <a:r>
              <a:rPr lang="es-CO" sz="2000" dirty="0" err="1" smtClean="0"/>
              <a:t>have</a:t>
            </a:r>
            <a:r>
              <a:rPr lang="es-CO" sz="2000" dirty="0" smtClean="0"/>
              <a:t> </a:t>
            </a:r>
            <a:r>
              <a:rPr lang="es-CO" sz="2000" dirty="0" err="1" smtClean="0"/>
              <a:t>better</a:t>
            </a:r>
            <a:r>
              <a:rPr lang="es-CO" sz="2000" dirty="0" smtClean="0"/>
              <a:t> </a:t>
            </a:r>
            <a:r>
              <a:rPr lang="es-CO" sz="2000" dirty="0" err="1" smtClean="0"/>
              <a:t>trade</a:t>
            </a:r>
            <a:r>
              <a:rPr lang="es-CO" sz="2000" dirty="0" smtClean="0"/>
              <a:t> </a:t>
            </a:r>
            <a:r>
              <a:rPr lang="es-CO" sz="2000" dirty="0" err="1" smtClean="0"/>
              <a:t>execution</a:t>
            </a:r>
            <a:r>
              <a:rPr lang="es-CO" sz="2000" dirty="0" smtClean="0"/>
              <a:t> </a:t>
            </a:r>
            <a:r>
              <a:rPr lang="es-CO" sz="2000" dirty="0" err="1" smtClean="0"/>
              <a:t>than</a:t>
            </a:r>
            <a:r>
              <a:rPr lang="es-CO" sz="2000" dirty="0" smtClean="0"/>
              <a:t> </a:t>
            </a:r>
            <a:r>
              <a:rPr lang="es-CO" sz="2000" dirty="0" err="1" smtClean="0"/>
              <a:t>Foreigners</a:t>
            </a:r>
            <a:r>
              <a:rPr lang="es-CO" sz="2000" dirty="0" smtClean="0"/>
              <a:t>. Local </a:t>
            </a:r>
            <a:r>
              <a:rPr lang="es-CO" sz="2000" dirty="0" err="1" smtClean="0"/>
              <a:t>individuals</a:t>
            </a:r>
            <a:r>
              <a:rPr lang="es-CO" sz="2000" dirty="0" smtClean="0"/>
              <a:t> </a:t>
            </a:r>
            <a:r>
              <a:rPr lang="es-CO" sz="2000" dirty="0" err="1" smtClean="0"/>
              <a:t>tend</a:t>
            </a:r>
            <a:r>
              <a:rPr lang="es-CO" sz="2000" dirty="0" smtClean="0"/>
              <a:t> to be </a:t>
            </a:r>
            <a:r>
              <a:rPr lang="es-CO" sz="2000" dirty="0" err="1" smtClean="0"/>
              <a:t>liquidity</a:t>
            </a:r>
            <a:r>
              <a:rPr lang="es-CO" sz="2000" dirty="0" smtClean="0"/>
              <a:t> </a:t>
            </a:r>
            <a:r>
              <a:rPr lang="es-CO" sz="2000" dirty="0" err="1" smtClean="0"/>
              <a:t>providers</a:t>
            </a:r>
            <a:r>
              <a:rPr lang="es-CO" sz="2000" dirty="0" smtClean="0"/>
              <a:t>. </a:t>
            </a:r>
          </a:p>
          <a:p>
            <a:endParaRPr lang="es-CO" sz="2000" dirty="0" smtClean="0"/>
          </a:p>
          <a:p>
            <a:r>
              <a:rPr lang="es-CO" sz="2000" dirty="0" smtClean="0"/>
              <a:t>Local </a:t>
            </a:r>
            <a:r>
              <a:rPr lang="es-CO" sz="2000" dirty="0" err="1" smtClean="0"/>
              <a:t>institutions</a:t>
            </a:r>
            <a:r>
              <a:rPr lang="es-CO" sz="2000" dirty="0"/>
              <a:t> </a:t>
            </a:r>
            <a:r>
              <a:rPr lang="es-CO" sz="2000" dirty="0" err="1" smtClean="0"/>
              <a:t>perform</a:t>
            </a:r>
            <a:r>
              <a:rPr lang="es-CO" sz="2000" dirty="0" smtClean="0"/>
              <a:t> </a:t>
            </a:r>
            <a:r>
              <a:rPr lang="es-CO" sz="2000" dirty="0" err="1" smtClean="0"/>
              <a:t>better</a:t>
            </a:r>
            <a:r>
              <a:rPr lang="es-CO" sz="2000" dirty="0" smtClean="0"/>
              <a:t> </a:t>
            </a:r>
            <a:r>
              <a:rPr lang="es-CO" sz="2000" dirty="0" err="1" smtClean="0"/>
              <a:t>than</a:t>
            </a:r>
            <a:r>
              <a:rPr lang="es-CO" sz="2000" dirty="0" smtClean="0"/>
              <a:t> </a:t>
            </a:r>
            <a:r>
              <a:rPr lang="es-CO" sz="2000" dirty="0" err="1" smtClean="0"/>
              <a:t>Foreigners</a:t>
            </a:r>
            <a:r>
              <a:rPr lang="es-CO" sz="2000" dirty="0" smtClean="0"/>
              <a:t>, </a:t>
            </a:r>
            <a:r>
              <a:rPr lang="es-CO" sz="2000" dirty="0" err="1" smtClean="0"/>
              <a:t>who</a:t>
            </a:r>
            <a:r>
              <a:rPr lang="es-CO" sz="2000" dirty="0" smtClean="0"/>
              <a:t> in </a:t>
            </a:r>
            <a:r>
              <a:rPr lang="es-CO" sz="2000" dirty="0" err="1" smtClean="0"/>
              <a:t>turn</a:t>
            </a:r>
            <a:r>
              <a:rPr lang="es-CO" sz="2000" dirty="0" smtClean="0"/>
              <a:t> </a:t>
            </a:r>
            <a:r>
              <a:rPr lang="es-CO" sz="2000" dirty="0" err="1" smtClean="0"/>
              <a:t>outperform</a:t>
            </a:r>
            <a:r>
              <a:rPr lang="es-CO" sz="2000" dirty="0" smtClean="0"/>
              <a:t> Local </a:t>
            </a:r>
            <a:r>
              <a:rPr lang="es-CO" sz="2000" dirty="0" err="1" smtClean="0"/>
              <a:t>individuals</a:t>
            </a:r>
            <a:endParaRPr lang="es-CO" sz="2000" dirty="0" smtClean="0"/>
          </a:p>
          <a:p>
            <a:pPr lvl="1"/>
            <a:r>
              <a:rPr lang="es-CO" sz="1800" dirty="0" smtClean="0"/>
              <a:t>In </a:t>
            </a:r>
            <a:r>
              <a:rPr lang="es-CO" sz="1800" dirty="0" err="1" smtClean="0"/>
              <a:t>several</a:t>
            </a:r>
            <a:r>
              <a:rPr lang="es-CO" sz="1800" dirty="0" smtClean="0"/>
              <a:t> Short-</a:t>
            </a:r>
            <a:r>
              <a:rPr lang="es-CO" sz="1800" dirty="0" err="1" smtClean="0"/>
              <a:t>term</a:t>
            </a:r>
            <a:r>
              <a:rPr lang="es-CO" sz="1800" dirty="0" smtClean="0"/>
              <a:t> performance </a:t>
            </a:r>
            <a:r>
              <a:rPr lang="es-CO" sz="1800" dirty="0" err="1" smtClean="0"/>
              <a:t>measures</a:t>
            </a:r>
            <a:r>
              <a:rPr lang="es-CO" sz="1800" dirty="0" smtClean="0"/>
              <a:t> </a:t>
            </a:r>
          </a:p>
          <a:p>
            <a:pPr lvl="1"/>
            <a:r>
              <a:rPr lang="es-CO" sz="1800" dirty="0" smtClean="0"/>
              <a:t>In </a:t>
            </a:r>
            <a:r>
              <a:rPr lang="es-CO" sz="1800" dirty="0" err="1" smtClean="0"/>
              <a:t>several</a:t>
            </a:r>
            <a:r>
              <a:rPr lang="es-CO" sz="1800" dirty="0" smtClean="0"/>
              <a:t> Long-</a:t>
            </a:r>
            <a:r>
              <a:rPr lang="es-CO" sz="1800" dirty="0" err="1" smtClean="0"/>
              <a:t>term</a:t>
            </a:r>
            <a:r>
              <a:rPr lang="es-CO" sz="1800" dirty="0" smtClean="0"/>
              <a:t> performance </a:t>
            </a:r>
            <a:r>
              <a:rPr lang="es-CO" sz="1800" dirty="0" err="1" smtClean="0"/>
              <a:t>measures</a:t>
            </a:r>
            <a:r>
              <a:rPr lang="es-CO" sz="1800" dirty="0" smtClean="0"/>
              <a:t> </a:t>
            </a:r>
          </a:p>
          <a:p>
            <a:pPr lvl="1"/>
            <a:endParaRPr lang="es-CO" sz="1800" dirty="0" smtClean="0"/>
          </a:p>
          <a:p>
            <a:r>
              <a:rPr lang="es-CO" sz="2000" dirty="0" err="1" smtClean="0"/>
              <a:t>Individuals</a:t>
            </a:r>
            <a:r>
              <a:rPr lang="es-CO" sz="2000" dirty="0" smtClean="0"/>
              <a:t> are in </a:t>
            </a:r>
            <a:r>
              <a:rPr lang="es-CO" sz="2000" dirty="0" err="1" smtClean="0"/>
              <a:t>an</a:t>
            </a:r>
            <a:r>
              <a:rPr lang="es-CO" sz="2000" dirty="0" smtClean="0"/>
              <a:t> </a:t>
            </a:r>
            <a:r>
              <a:rPr lang="es-CO" sz="2000" dirty="0" err="1" smtClean="0"/>
              <a:t>information</a:t>
            </a:r>
            <a:r>
              <a:rPr lang="es-CO" sz="2000" dirty="0" smtClean="0"/>
              <a:t> </a:t>
            </a:r>
            <a:r>
              <a:rPr lang="es-CO" sz="2000" dirty="0" err="1" smtClean="0"/>
              <a:t>disadvantage</a:t>
            </a:r>
            <a:r>
              <a:rPr lang="es-CO" sz="2000" dirty="0" smtClean="0"/>
              <a:t>, as </a:t>
            </a:r>
            <a:r>
              <a:rPr lang="es-CO" sz="2000" dirty="0" err="1" smtClean="0"/>
              <a:t>shown</a:t>
            </a:r>
            <a:r>
              <a:rPr lang="es-CO" sz="2000" dirty="0" smtClean="0"/>
              <a:t> in a MRR </a:t>
            </a:r>
            <a:r>
              <a:rPr lang="es-CO" sz="2000" dirty="0" err="1" smtClean="0"/>
              <a:t>Bid</a:t>
            </a:r>
            <a:r>
              <a:rPr lang="es-CO" sz="2000" dirty="0" smtClean="0"/>
              <a:t>-Ask </a:t>
            </a:r>
            <a:r>
              <a:rPr lang="es-CO" sz="2000" dirty="0" err="1" smtClean="0"/>
              <a:t>decompositon</a:t>
            </a:r>
            <a:r>
              <a:rPr lang="es-CO" sz="2000" dirty="0" smtClean="0"/>
              <a:t> </a:t>
            </a:r>
            <a:r>
              <a:rPr lang="es-CO" sz="2000" dirty="0" err="1" smtClean="0"/>
              <a:t>model</a:t>
            </a:r>
            <a:r>
              <a:rPr lang="es-CO" sz="2000" dirty="0" smtClean="0"/>
              <a:t> </a:t>
            </a:r>
          </a:p>
          <a:p>
            <a:endParaRPr lang="es-CO" sz="2000" dirty="0" smtClean="0"/>
          </a:p>
          <a:p>
            <a:r>
              <a:rPr lang="es-CO" sz="2000" dirty="0" smtClean="0"/>
              <a:t>Long </a:t>
            </a:r>
            <a:r>
              <a:rPr lang="es-CO" sz="2000" dirty="0" err="1" smtClean="0"/>
              <a:t>term</a:t>
            </a:r>
            <a:r>
              <a:rPr lang="es-CO" sz="2000" dirty="0" smtClean="0"/>
              <a:t> local </a:t>
            </a:r>
            <a:r>
              <a:rPr lang="es-CO" sz="2000" dirty="0" err="1" smtClean="0"/>
              <a:t>institutions</a:t>
            </a:r>
            <a:r>
              <a:rPr lang="es-CO" sz="2000" dirty="0" smtClean="0"/>
              <a:t> (</a:t>
            </a:r>
            <a:r>
              <a:rPr lang="es-CO" sz="2000" dirty="0" err="1" smtClean="0"/>
              <a:t>e.g</a:t>
            </a:r>
            <a:r>
              <a:rPr lang="es-CO" sz="2000" dirty="0" smtClean="0"/>
              <a:t>. </a:t>
            </a:r>
            <a:r>
              <a:rPr lang="es-CO" sz="2000" dirty="0" err="1" smtClean="0"/>
              <a:t>pension</a:t>
            </a:r>
            <a:r>
              <a:rPr lang="es-CO" sz="2000" dirty="0" smtClean="0"/>
              <a:t> </a:t>
            </a:r>
            <a:r>
              <a:rPr lang="es-CO" sz="2000" dirty="0" err="1" smtClean="0"/>
              <a:t>funds</a:t>
            </a:r>
            <a:r>
              <a:rPr lang="es-CO" sz="2000" dirty="0" smtClean="0"/>
              <a:t>) </a:t>
            </a:r>
            <a:r>
              <a:rPr lang="es-CO" sz="2000" dirty="0" err="1" smtClean="0"/>
              <a:t>perform</a:t>
            </a:r>
            <a:r>
              <a:rPr lang="es-CO" sz="2000" dirty="0" smtClean="0"/>
              <a:t> </a:t>
            </a:r>
            <a:r>
              <a:rPr lang="es-CO" sz="2000" dirty="0" err="1" smtClean="0"/>
              <a:t>better</a:t>
            </a:r>
            <a:r>
              <a:rPr lang="es-CO" sz="2000" dirty="0" smtClean="0"/>
              <a:t> in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long</a:t>
            </a:r>
            <a:r>
              <a:rPr lang="es-CO" sz="2000" dirty="0" smtClean="0"/>
              <a:t> </a:t>
            </a:r>
            <a:r>
              <a:rPr lang="es-CO" sz="2000" dirty="0" err="1" smtClean="0"/>
              <a:t>term</a:t>
            </a:r>
            <a:r>
              <a:rPr lang="es-CO" sz="2000" dirty="0" smtClean="0"/>
              <a:t> </a:t>
            </a:r>
            <a:r>
              <a:rPr lang="es-CO" sz="2000" dirty="0" err="1" smtClean="0"/>
              <a:t>than</a:t>
            </a:r>
            <a:r>
              <a:rPr lang="es-CO" sz="2000" dirty="0" smtClean="0"/>
              <a:t> short-</a:t>
            </a:r>
            <a:r>
              <a:rPr lang="es-CO" sz="2000" dirty="0" err="1" smtClean="0"/>
              <a:t>term</a:t>
            </a:r>
            <a:r>
              <a:rPr lang="es-CO" sz="2000" dirty="0" smtClean="0"/>
              <a:t> </a:t>
            </a:r>
            <a:r>
              <a:rPr lang="es-CO" sz="2000" dirty="0" err="1" smtClean="0"/>
              <a:t>ones</a:t>
            </a:r>
            <a:r>
              <a:rPr lang="es-CO" sz="2000" dirty="0" smtClean="0"/>
              <a:t> (</a:t>
            </a:r>
            <a:r>
              <a:rPr lang="es-CO" sz="2000" dirty="0" err="1" smtClean="0"/>
              <a:t>e.g</a:t>
            </a:r>
            <a:r>
              <a:rPr lang="es-CO" sz="2000" dirty="0" smtClean="0"/>
              <a:t> </a:t>
            </a:r>
            <a:r>
              <a:rPr lang="es-CO" sz="2000" dirty="0" err="1" smtClean="0"/>
              <a:t>Brokerage</a:t>
            </a:r>
            <a:r>
              <a:rPr lang="es-CO" sz="2000" dirty="0" smtClean="0"/>
              <a:t> </a:t>
            </a:r>
            <a:r>
              <a:rPr lang="es-CO" sz="2000" dirty="0" err="1" smtClean="0"/>
              <a:t>firms</a:t>
            </a:r>
            <a:r>
              <a:rPr lang="es-CO" sz="2000" dirty="0" smtClean="0"/>
              <a:t>).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4359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302" y="476672"/>
            <a:ext cx="8229600" cy="1143000"/>
          </a:xfrm>
        </p:spPr>
        <p:txBody>
          <a:bodyPr/>
          <a:lstStyle/>
          <a:p>
            <a:r>
              <a:rPr lang="es-CO" dirty="0" smtClean="0"/>
              <a:t>Data : </a:t>
            </a:r>
            <a:br>
              <a:rPr lang="es-CO" dirty="0" smtClean="0"/>
            </a:br>
            <a:r>
              <a:rPr lang="es-CO" sz="2000" dirty="0" err="1" smtClean="0"/>
              <a:t>Summary</a:t>
            </a:r>
            <a:r>
              <a:rPr lang="es-CO" sz="2000" dirty="0" smtClean="0"/>
              <a:t> of </a:t>
            </a:r>
            <a:r>
              <a:rPr lang="es-CO" sz="2000" dirty="0" err="1" smtClean="0"/>
              <a:t>transactions</a:t>
            </a:r>
            <a:r>
              <a:rPr lang="es-CO" sz="2000" dirty="0" smtClean="0"/>
              <a:t> </a:t>
            </a:r>
            <a:r>
              <a:rPr lang="es-CO" sz="2000" dirty="0" err="1" smtClean="0"/>
              <a:t>by</a:t>
            </a:r>
            <a:r>
              <a:rPr lang="es-CO" sz="2000" dirty="0" smtClean="0"/>
              <a:t> stock-</a:t>
            </a:r>
            <a:r>
              <a:rPr lang="es-CO" sz="2000" dirty="0" err="1" smtClean="0"/>
              <a:t>day</a:t>
            </a:r>
            <a:r>
              <a:rPr lang="es-CO" sz="2000" dirty="0" smtClean="0"/>
              <a:t>, </a:t>
            </a:r>
            <a:r>
              <a:rPr lang="es-CO" sz="2000" dirty="0" err="1" smtClean="0"/>
              <a:t>by</a:t>
            </a:r>
            <a:r>
              <a:rPr lang="es-CO" sz="2000" dirty="0" smtClean="0"/>
              <a:t> </a:t>
            </a:r>
            <a:r>
              <a:rPr lang="es-CO" sz="2000" dirty="0" err="1" smtClean="0"/>
              <a:t>type</a:t>
            </a:r>
            <a:r>
              <a:rPr lang="es-CO" sz="2000" dirty="0" smtClean="0"/>
              <a:t> of </a:t>
            </a:r>
            <a:r>
              <a:rPr lang="es-CO" sz="2000" dirty="0" err="1" smtClean="0"/>
              <a:t>investor</a:t>
            </a:r>
            <a:r>
              <a:rPr lang="es-CO" sz="2000" dirty="0" smtClean="0"/>
              <a:t>.</a:t>
            </a:r>
            <a:br>
              <a:rPr lang="es-CO" sz="2000" dirty="0" smtClean="0"/>
            </a:br>
            <a:r>
              <a:rPr lang="es-CO" sz="2000" dirty="0" err="1" smtClean="0"/>
              <a:t>Source</a:t>
            </a:r>
            <a:r>
              <a:rPr lang="es-CO" sz="2000" dirty="0" smtClean="0"/>
              <a:t>: </a:t>
            </a:r>
            <a:r>
              <a:rPr lang="es-CO" sz="2000" dirty="0" err="1" smtClean="0"/>
              <a:t>Colombian</a:t>
            </a:r>
            <a:r>
              <a:rPr lang="es-CO" sz="2000" dirty="0" smtClean="0"/>
              <a:t> Stock Exchange (BVC). </a:t>
            </a:r>
            <a:r>
              <a:rPr lang="es-CO" sz="2000" dirty="0" err="1" smtClean="0"/>
              <a:t>Jan</a:t>
            </a:r>
            <a:r>
              <a:rPr lang="es-CO" sz="2000" dirty="0" smtClean="0"/>
              <a:t> 2007-May 2014</a:t>
            </a:r>
            <a:endParaRPr lang="es-CO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095" t="28343" r="27863" b="24194"/>
          <a:stretch/>
        </p:blipFill>
        <p:spPr>
          <a:xfrm>
            <a:off x="480302" y="1619672"/>
            <a:ext cx="7657349" cy="43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64698"/>
            <a:ext cx="8229600" cy="1143000"/>
          </a:xfrm>
        </p:spPr>
        <p:txBody>
          <a:bodyPr/>
          <a:lstStyle/>
          <a:p>
            <a:r>
              <a:rPr lang="es-ES" dirty="0" err="1" smtClean="0"/>
              <a:t>Summary</a:t>
            </a:r>
            <a:r>
              <a:rPr lang="es-ES" dirty="0" smtClean="0"/>
              <a:t> Trading </a:t>
            </a:r>
            <a:r>
              <a:rPr lang="es-ES" dirty="0" err="1" smtClean="0"/>
              <a:t>Activity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r>
              <a:rPr lang="es-ES" dirty="0" smtClean="0"/>
              <a:t> of </a:t>
            </a:r>
            <a:r>
              <a:rPr lang="es-ES" dirty="0" err="1" smtClean="0"/>
              <a:t>investor</a:t>
            </a:r>
            <a:r>
              <a:rPr lang="es-ES" dirty="0" smtClean="0"/>
              <a:t> 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20" y="1412776"/>
            <a:ext cx="902989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4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s-CO" dirty="0" err="1" smtClean="0"/>
              <a:t>Results</a:t>
            </a:r>
            <a:r>
              <a:rPr lang="es-CO" dirty="0" smtClean="0"/>
              <a:t> 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7664"/>
                <a:ext cx="8604448" cy="438943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Short-term Performance measures (I) :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Execution cost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𝐴𝑣𝑒𝑟𝑎𝑔𝑒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𝑏𝑢𝑦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=(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𝑏𝑢𝑦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) /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</a:t>
                </a:r>
                <a:endParaRPr lang="en-US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𝐴𝑣𝑒𝑟𝑎𝑔𝑒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𝑠𝑒𝑙𝑙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=(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𝑉𝑊𝐴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__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𝑠𝑒𝑙𝑙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) /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</a:t>
                </a:r>
                <a:endParaRPr lang="en-US" sz="18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Daily </a:t>
                </a:r>
                <a:r>
                  <a:rPr lang="en-US" sz="2000" dirty="0"/>
                  <a:t>market timing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𝑁𝑒𝑥𝑡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𝑑𝑎𝑦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𝑟𝑒𝑡𝑢𝑟𝑛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𝑁𝑒𝑡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𝑏𝑢𝑦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)×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𝑉𝑊𝐴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__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𝑝𝑟𝑖𝑐𝑒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𝑉𝑊𝐴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__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𝑝𝑟𝑖𝑐𝑒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7664"/>
                <a:ext cx="8604448" cy="4389437"/>
              </a:xfrm>
              <a:blipFill rotWithShape="0">
                <a:blip r:embed="rId2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7169971" y="4005064"/>
            <a:ext cx="1628972" cy="830997"/>
          </a:xfrm>
          <a:prstGeom prst="rect">
            <a:avLst/>
          </a:prstGeom>
          <a:noFill/>
          <a:ln>
            <a:solidFill>
              <a:srgbClr val="777777"/>
            </a:solidFill>
          </a:ln>
        </p:spPr>
        <p:txBody>
          <a:bodyPr wrap="none" rtlCol="0">
            <a:spAutoFit/>
          </a:bodyPr>
          <a:lstStyle/>
          <a:p>
            <a:r>
              <a:rPr lang="es-ES" sz="1600" i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i: </a:t>
            </a:r>
            <a:r>
              <a:rPr lang="es-E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stock </a:t>
            </a:r>
            <a:endParaRPr lang="es-CO" sz="1600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s-ES" sz="1600" i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j: </a:t>
            </a:r>
            <a:r>
              <a:rPr lang="es-ES" sz="1600" dirty="0" err="1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type</a:t>
            </a:r>
            <a:r>
              <a:rPr lang="es-E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of </a:t>
            </a:r>
            <a:r>
              <a:rPr lang="es-ES" sz="1600" dirty="0" err="1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investor</a:t>
            </a:r>
            <a:endParaRPr lang="es-ES" sz="1600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s-ES" sz="1600" i="1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s-E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err="1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day</a:t>
            </a:r>
            <a:endParaRPr lang="es-ES" sz="1600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7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Average</a:t>
            </a:r>
            <a:r>
              <a:rPr lang="es-CO" dirty="0" smtClean="0"/>
              <a:t> trading </a:t>
            </a:r>
            <a:r>
              <a:rPr lang="es-CO" dirty="0" err="1" smtClean="0"/>
              <a:t>cost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buys</a:t>
            </a:r>
            <a:r>
              <a:rPr lang="es-CO" dirty="0" smtClean="0"/>
              <a:t> and sales  </a:t>
            </a:r>
            <a:endParaRPr lang="es-CO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882887"/>
              </p:ext>
            </p:extLst>
          </p:nvPr>
        </p:nvGraphicFramePr>
        <p:xfrm>
          <a:off x="457200" y="2060848"/>
          <a:ext cx="795020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Worksheet" r:id="rId3" imgW="7324562" imgH="1857388" progId="Excel.Sheet.12">
                  <p:embed/>
                </p:oleObj>
              </mc:Choice>
              <mc:Fallback>
                <p:oleObj name="Worksheet" r:id="rId3" imgW="7324562" imgH="18573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060848"/>
                        <a:ext cx="7950200" cy="201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485072" y="4581128"/>
                <a:ext cx="8407407" cy="624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𝐴𝑣𝑒𝑟𝑎𝑔𝑒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𝑏𝑢𝑦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 =(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𝑏𝑢𝑦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 ) /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𝐴𝑣𝑒𝑟𝑎𝑔𝑒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𝑠𝑒𝑙𝑙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 =(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𝑉𝑊𝐴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__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𝑝𝑟𝑖𝑐𝑒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𝑠𝑒𝑙𝑙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 ) /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𝑉𝑊𝐴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__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s-CO" sz="1600" dirty="0"/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72" y="4581128"/>
                <a:ext cx="8407407" cy="624402"/>
              </a:xfrm>
              <a:prstGeom prst="rect">
                <a:avLst/>
              </a:prstGeom>
              <a:blipFill rotWithShape="0">
                <a:blip r:embed="rId5"/>
                <a:stretch>
                  <a:fillRect b="-2913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300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2_Fluj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6511</TotalTime>
  <Words>645</Words>
  <Application>Microsoft Office PowerPoint</Application>
  <PresentationFormat>Presentación en pantalla (4:3)</PresentationFormat>
  <Paragraphs>159</Paragraphs>
  <Slides>20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Book Antiqua</vt:lpstr>
      <vt:lpstr>Calibri</vt:lpstr>
      <vt:lpstr>Cambria</vt:lpstr>
      <vt:lpstr>Cambria Math</vt:lpstr>
      <vt:lpstr>Constantia</vt:lpstr>
      <vt:lpstr>Times New Roman</vt:lpstr>
      <vt:lpstr>Wingdings 2</vt:lpstr>
      <vt:lpstr>12_Flujo</vt:lpstr>
      <vt:lpstr>Worksheet</vt:lpstr>
      <vt:lpstr>Hoja de cálculo</vt:lpstr>
      <vt:lpstr>                Who knows better in an Emerging Market?  Performance of Institutions, Foreigners and Individuals.   </vt:lpstr>
      <vt:lpstr>Motivation </vt:lpstr>
      <vt:lpstr>Background</vt:lpstr>
      <vt:lpstr>Our contribution </vt:lpstr>
      <vt:lpstr>Our main findings </vt:lpstr>
      <vt:lpstr>Data :  Summary of transactions by stock-day, by type of investor. Source: Colombian Stock Exchange (BVC). Jan 2007-May 2014</vt:lpstr>
      <vt:lpstr>Summary Trading Activity by type of investor </vt:lpstr>
      <vt:lpstr>Results </vt:lpstr>
      <vt:lpstr>Average trading cost on buys and sales  </vt:lpstr>
      <vt:lpstr>Next-day return performace measure </vt:lpstr>
      <vt:lpstr>Presentación de PowerPoint</vt:lpstr>
      <vt:lpstr>Daily performance measures </vt:lpstr>
      <vt:lpstr>One-month performance of portfolio based on net buys </vt:lpstr>
      <vt:lpstr>12-months performance of portfolio based on net buys </vt:lpstr>
      <vt:lpstr>Spread decomposition to estimate information effects  </vt:lpstr>
      <vt:lpstr>Data :  Tick-by-tick, trade and quote data.  Source: Bloomberg. Aug 2010-Aug 2012</vt:lpstr>
      <vt:lpstr>Informed trading effects on the spread by different types of investors </vt:lpstr>
      <vt:lpstr>Summary of Results </vt:lpstr>
      <vt:lpstr>Implications </vt:lpstr>
      <vt:lpstr>             Who knows better in an Emerging Market? Performance of Institutions, Foreigners and Individuals.    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Investigación</dc:title>
  <dc:creator>usuario</dc:creator>
  <cp:lastModifiedBy>Diego Agudelo</cp:lastModifiedBy>
  <cp:revision>336</cp:revision>
  <dcterms:created xsi:type="dcterms:W3CDTF">2009-01-28T23:21:11Z</dcterms:created>
  <dcterms:modified xsi:type="dcterms:W3CDTF">2016-06-18T00:01:59Z</dcterms:modified>
</cp:coreProperties>
</file>